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718" r:id="rId3"/>
    <p:sldMasterId id="2147483725" r:id="rId4"/>
  </p:sldMasterIdLst>
  <p:notesMasterIdLst>
    <p:notesMasterId r:id="rId343"/>
  </p:notesMasterIdLst>
  <p:sldIdLst>
    <p:sldId id="286" r:id="rId5"/>
    <p:sldId id="292" r:id="rId6"/>
    <p:sldId id="599" r:id="rId7"/>
    <p:sldId id="571" r:id="rId8"/>
    <p:sldId id="598" r:id="rId9"/>
    <p:sldId id="384" r:id="rId10"/>
    <p:sldId id="386" r:id="rId11"/>
    <p:sldId id="387" r:id="rId12"/>
    <p:sldId id="388" r:id="rId13"/>
    <p:sldId id="404" r:id="rId14"/>
    <p:sldId id="389" r:id="rId15"/>
    <p:sldId id="390" r:id="rId16"/>
    <p:sldId id="391" r:id="rId17"/>
    <p:sldId id="405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47" r:id="rId31"/>
    <p:sldId id="669" r:id="rId32"/>
    <p:sldId id="612" r:id="rId33"/>
    <p:sldId id="613" r:id="rId34"/>
    <p:sldId id="614" r:id="rId35"/>
    <p:sldId id="615" r:id="rId36"/>
    <p:sldId id="414" r:id="rId37"/>
    <p:sldId id="407" r:id="rId38"/>
    <p:sldId id="408" r:id="rId39"/>
    <p:sldId id="410" r:id="rId40"/>
    <p:sldId id="409" r:id="rId41"/>
    <p:sldId id="411" r:id="rId42"/>
    <p:sldId id="416" r:id="rId43"/>
    <p:sldId id="412" r:id="rId44"/>
    <p:sldId id="415" r:id="rId45"/>
    <p:sldId id="417" r:id="rId46"/>
    <p:sldId id="418" r:id="rId47"/>
    <p:sldId id="419" r:id="rId48"/>
    <p:sldId id="413" r:id="rId49"/>
    <p:sldId id="421" r:id="rId50"/>
    <p:sldId id="448" r:id="rId51"/>
    <p:sldId id="420" r:id="rId52"/>
    <p:sldId id="679" r:id="rId53"/>
    <p:sldId id="681" r:id="rId54"/>
    <p:sldId id="684" r:id="rId55"/>
    <p:sldId id="680" r:id="rId56"/>
    <p:sldId id="422" r:id="rId57"/>
    <p:sldId id="675" r:id="rId58"/>
    <p:sldId id="676" r:id="rId59"/>
    <p:sldId id="677" r:id="rId60"/>
    <p:sldId id="424" r:id="rId61"/>
    <p:sldId id="671" r:id="rId62"/>
    <p:sldId id="672" r:id="rId63"/>
    <p:sldId id="673" r:id="rId64"/>
    <p:sldId id="425" r:id="rId65"/>
    <p:sldId id="426" r:id="rId66"/>
    <p:sldId id="427" r:id="rId67"/>
    <p:sldId id="449" r:id="rId68"/>
    <p:sldId id="429" r:id="rId69"/>
    <p:sldId id="607" r:id="rId70"/>
    <p:sldId id="430" r:id="rId71"/>
    <p:sldId id="682" r:id="rId72"/>
    <p:sldId id="683" r:id="rId73"/>
    <p:sldId id="431" r:id="rId74"/>
    <p:sldId id="432" r:id="rId75"/>
    <p:sldId id="433" r:id="rId76"/>
    <p:sldId id="700" r:id="rId77"/>
    <p:sldId id="434" r:id="rId78"/>
    <p:sldId id="605" r:id="rId79"/>
    <p:sldId id="606" r:id="rId80"/>
    <p:sldId id="617" r:id="rId81"/>
    <p:sldId id="616" r:id="rId82"/>
    <p:sldId id="618" r:id="rId83"/>
    <p:sldId id="619" r:id="rId84"/>
    <p:sldId id="620" r:id="rId85"/>
    <p:sldId id="621" r:id="rId86"/>
    <p:sldId id="608" r:id="rId87"/>
    <p:sldId id="609" r:id="rId88"/>
    <p:sldId id="610" r:id="rId89"/>
    <p:sldId id="611" r:id="rId90"/>
    <p:sldId id="701" r:id="rId91"/>
    <p:sldId id="696" r:id="rId92"/>
    <p:sldId id="697" r:id="rId93"/>
    <p:sldId id="698" r:id="rId94"/>
    <p:sldId id="699" r:id="rId95"/>
    <p:sldId id="622" r:id="rId96"/>
    <p:sldId id="623" r:id="rId97"/>
    <p:sldId id="732" r:id="rId98"/>
    <p:sldId id="624" r:id="rId99"/>
    <p:sldId id="625" r:id="rId100"/>
    <p:sldId id="436" r:id="rId101"/>
    <p:sldId id="450" r:id="rId102"/>
    <p:sldId id="435" r:id="rId103"/>
    <p:sldId id="686" r:id="rId104"/>
    <p:sldId id="687" r:id="rId105"/>
    <p:sldId id="688" r:id="rId106"/>
    <p:sldId id="689" r:id="rId107"/>
    <p:sldId id="690" r:id="rId108"/>
    <p:sldId id="691" r:id="rId109"/>
    <p:sldId id="692" r:id="rId110"/>
    <p:sldId id="693" r:id="rId111"/>
    <p:sldId id="694" r:id="rId112"/>
    <p:sldId id="695" r:id="rId113"/>
    <p:sldId id="685" r:id="rId114"/>
    <p:sldId id="451" r:id="rId115"/>
    <p:sldId id="573" r:id="rId116"/>
    <p:sldId id="627" r:id="rId117"/>
    <p:sldId id="574" r:id="rId118"/>
    <p:sldId id="575" r:id="rId119"/>
    <p:sldId id="576" r:id="rId120"/>
    <p:sldId id="452" r:id="rId121"/>
    <p:sldId id="453" r:id="rId122"/>
    <p:sldId id="455" r:id="rId123"/>
    <p:sldId id="454" r:id="rId124"/>
    <p:sldId id="456" r:id="rId125"/>
    <p:sldId id="628" r:id="rId126"/>
    <p:sldId id="629" r:id="rId127"/>
    <p:sldId id="437" r:id="rId128"/>
    <p:sldId id="457" r:id="rId129"/>
    <p:sldId id="438" r:id="rId130"/>
    <p:sldId id="577" r:id="rId131"/>
    <p:sldId id="578" r:id="rId132"/>
    <p:sldId id="439" r:id="rId133"/>
    <p:sldId id="440" r:id="rId134"/>
    <p:sldId id="441" r:id="rId135"/>
    <p:sldId id="458" r:id="rId136"/>
    <p:sldId id="584" r:id="rId137"/>
    <p:sldId id="459" r:id="rId138"/>
    <p:sldId id="460" r:id="rId139"/>
    <p:sldId id="585" r:id="rId140"/>
    <p:sldId id="442" r:id="rId141"/>
    <p:sldId id="579" r:id="rId142"/>
    <p:sldId id="580" r:id="rId143"/>
    <p:sldId id="581" r:id="rId144"/>
    <p:sldId id="583" r:id="rId145"/>
    <p:sldId id="582" r:id="rId146"/>
    <p:sldId id="586" r:id="rId147"/>
    <p:sldId id="443" r:id="rId148"/>
    <p:sldId id="626" r:id="rId149"/>
    <p:sldId id="461" r:id="rId150"/>
    <p:sldId id="462" r:id="rId151"/>
    <p:sldId id="444" r:id="rId152"/>
    <p:sldId id="445" r:id="rId153"/>
    <p:sldId id="463" r:id="rId154"/>
    <p:sldId id="464" r:id="rId155"/>
    <p:sldId id="466" r:id="rId156"/>
    <p:sldId id="465" r:id="rId157"/>
    <p:sldId id="467" r:id="rId158"/>
    <p:sldId id="468" r:id="rId159"/>
    <p:sldId id="477" r:id="rId160"/>
    <p:sldId id="478" r:id="rId161"/>
    <p:sldId id="469" r:id="rId162"/>
    <p:sldId id="470" r:id="rId163"/>
    <p:sldId id="471" r:id="rId164"/>
    <p:sldId id="484" r:id="rId165"/>
    <p:sldId id="485" r:id="rId166"/>
    <p:sldId id="472" r:id="rId167"/>
    <p:sldId id="473" r:id="rId168"/>
    <p:sldId id="479" r:id="rId169"/>
    <p:sldId id="480" r:id="rId170"/>
    <p:sldId id="474" r:id="rId171"/>
    <p:sldId id="475" r:id="rId172"/>
    <p:sldId id="476" r:id="rId173"/>
    <p:sldId id="481" r:id="rId174"/>
    <p:sldId id="482" r:id="rId175"/>
    <p:sldId id="483" r:id="rId176"/>
    <p:sldId id="486" r:id="rId177"/>
    <p:sldId id="630" r:id="rId178"/>
    <p:sldId id="631" r:id="rId179"/>
    <p:sldId id="703" r:id="rId180"/>
    <p:sldId id="487" r:id="rId181"/>
    <p:sldId id="704" r:id="rId182"/>
    <p:sldId id="446" r:id="rId183"/>
    <p:sldId id="702" r:id="rId184"/>
    <p:sldId id="678" r:id="rId185"/>
    <p:sldId id="488" r:id="rId186"/>
    <p:sldId id="489" r:id="rId187"/>
    <p:sldId id="490" r:id="rId188"/>
    <p:sldId id="491" r:id="rId189"/>
    <p:sldId id="492" r:id="rId190"/>
    <p:sldId id="674" r:id="rId191"/>
    <p:sldId id="493" r:id="rId192"/>
    <p:sldId id="494" r:id="rId193"/>
    <p:sldId id="495" r:id="rId194"/>
    <p:sldId id="496" r:id="rId195"/>
    <p:sldId id="497" r:id="rId196"/>
    <p:sldId id="498" r:id="rId197"/>
    <p:sldId id="500" r:id="rId198"/>
    <p:sldId id="588" r:id="rId199"/>
    <p:sldId id="589" r:id="rId200"/>
    <p:sldId id="590" r:id="rId201"/>
    <p:sldId id="591" r:id="rId202"/>
    <p:sldId id="592" r:id="rId203"/>
    <p:sldId id="593" r:id="rId204"/>
    <p:sldId id="594" r:id="rId205"/>
    <p:sldId id="595" r:id="rId206"/>
    <p:sldId id="596" r:id="rId207"/>
    <p:sldId id="597" r:id="rId208"/>
    <p:sldId id="587" r:id="rId209"/>
    <p:sldId id="635" r:id="rId210"/>
    <p:sldId id="634" r:id="rId211"/>
    <p:sldId id="633" r:id="rId212"/>
    <p:sldId id="636" r:id="rId213"/>
    <p:sldId id="653" r:id="rId214"/>
    <p:sldId id="637" r:id="rId215"/>
    <p:sldId id="652" r:id="rId216"/>
    <p:sldId id="638" r:id="rId217"/>
    <p:sldId id="639" r:id="rId218"/>
    <p:sldId id="640" r:id="rId219"/>
    <p:sldId id="642" r:id="rId220"/>
    <p:sldId id="641" r:id="rId221"/>
    <p:sldId id="643" r:id="rId222"/>
    <p:sldId id="644" r:id="rId223"/>
    <p:sldId id="645" r:id="rId224"/>
    <p:sldId id="646" r:id="rId225"/>
    <p:sldId id="647" r:id="rId226"/>
    <p:sldId id="654" r:id="rId227"/>
    <p:sldId id="655" r:id="rId228"/>
    <p:sldId id="656" r:id="rId229"/>
    <p:sldId id="657" r:id="rId230"/>
    <p:sldId id="658" r:id="rId231"/>
    <p:sldId id="659" r:id="rId232"/>
    <p:sldId id="660" r:id="rId233"/>
    <p:sldId id="661" r:id="rId234"/>
    <p:sldId id="662" r:id="rId235"/>
    <p:sldId id="663" r:id="rId236"/>
    <p:sldId id="648" r:id="rId237"/>
    <p:sldId id="649" r:id="rId238"/>
    <p:sldId id="650" r:id="rId239"/>
    <p:sldId id="651" r:id="rId240"/>
    <p:sldId id="632" r:id="rId241"/>
    <p:sldId id="506" r:id="rId242"/>
    <p:sldId id="510" r:id="rId243"/>
    <p:sldId id="507" r:id="rId244"/>
    <p:sldId id="512" r:id="rId245"/>
    <p:sldId id="513" r:id="rId246"/>
    <p:sldId id="511" r:id="rId247"/>
    <p:sldId id="509" r:id="rId248"/>
    <p:sldId id="505" r:id="rId249"/>
    <p:sldId id="515" r:id="rId250"/>
    <p:sldId id="523" r:id="rId251"/>
    <p:sldId id="524" r:id="rId252"/>
    <p:sldId id="525" r:id="rId253"/>
    <p:sldId id="516" r:id="rId254"/>
    <p:sldId id="517" r:id="rId255"/>
    <p:sldId id="526" r:id="rId256"/>
    <p:sldId id="518" r:id="rId257"/>
    <p:sldId id="519" r:id="rId258"/>
    <p:sldId id="527" r:id="rId259"/>
    <p:sldId id="520" r:id="rId260"/>
    <p:sldId id="521" r:id="rId261"/>
    <p:sldId id="522" r:id="rId262"/>
    <p:sldId id="528" r:id="rId263"/>
    <p:sldId id="529" r:id="rId264"/>
    <p:sldId id="530" r:id="rId265"/>
    <p:sldId id="531" r:id="rId266"/>
    <p:sldId id="532" r:id="rId267"/>
    <p:sldId id="533" r:id="rId268"/>
    <p:sldId id="534" r:id="rId269"/>
    <p:sldId id="535" r:id="rId270"/>
    <p:sldId id="729" r:id="rId271"/>
    <p:sldId id="730" r:id="rId272"/>
    <p:sldId id="537" r:id="rId273"/>
    <p:sldId id="731" r:id="rId274"/>
    <p:sldId id="601" r:id="rId275"/>
    <p:sldId id="538" r:id="rId276"/>
    <p:sldId id="539" r:id="rId277"/>
    <p:sldId id="540" r:id="rId278"/>
    <p:sldId id="541" r:id="rId279"/>
    <p:sldId id="664" r:id="rId280"/>
    <p:sldId id="542" r:id="rId281"/>
    <p:sldId id="543" r:id="rId282"/>
    <p:sldId id="544" r:id="rId283"/>
    <p:sldId id="665" r:id="rId284"/>
    <p:sldId id="545" r:id="rId285"/>
    <p:sldId id="546" r:id="rId286"/>
    <p:sldId id="547" r:id="rId287"/>
    <p:sldId id="666" r:id="rId288"/>
    <p:sldId id="548" r:id="rId289"/>
    <p:sldId id="667" r:id="rId290"/>
    <p:sldId id="549" r:id="rId291"/>
    <p:sldId id="550" r:id="rId292"/>
    <p:sldId id="602" r:id="rId293"/>
    <p:sldId id="551" r:id="rId294"/>
    <p:sldId id="668" r:id="rId295"/>
    <p:sldId id="552" r:id="rId296"/>
    <p:sldId id="553" r:id="rId297"/>
    <p:sldId id="554" r:id="rId298"/>
    <p:sldId id="572" r:id="rId299"/>
    <p:sldId id="555" r:id="rId300"/>
    <p:sldId id="562" r:id="rId301"/>
    <p:sldId id="563" r:id="rId302"/>
    <p:sldId id="564" r:id="rId303"/>
    <p:sldId id="565" r:id="rId304"/>
    <p:sldId id="566" r:id="rId305"/>
    <p:sldId id="567" r:id="rId306"/>
    <p:sldId id="568" r:id="rId307"/>
    <p:sldId id="569" r:id="rId308"/>
    <p:sldId id="570" r:id="rId309"/>
    <p:sldId id="600" r:id="rId310"/>
    <p:sldId id="514" r:id="rId311"/>
    <p:sldId id="499" r:id="rId312"/>
    <p:sldId id="501" r:id="rId313"/>
    <p:sldId id="556" r:id="rId314"/>
    <p:sldId id="557" r:id="rId315"/>
    <p:sldId id="558" r:id="rId316"/>
    <p:sldId id="559" r:id="rId317"/>
    <p:sldId id="560" r:id="rId318"/>
    <p:sldId id="705" r:id="rId319"/>
    <p:sldId id="706" r:id="rId320"/>
    <p:sldId id="707" r:id="rId321"/>
    <p:sldId id="708" r:id="rId322"/>
    <p:sldId id="709" r:id="rId323"/>
    <p:sldId id="710" r:id="rId324"/>
    <p:sldId id="711" r:id="rId325"/>
    <p:sldId id="712" r:id="rId326"/>
    <p:sldId id="713" r:id="rId327"/>
    <p:sldId id="714" r:id="rId328"/>
    <p:sldId id="715" r:id="rId329"/>
    <p:sldId id="716" r:id="rId330"/>
    <p:sldId id="717" r:id="rId331"/>
    <p:sldId id="670" r:id="rId332"/>
    <p:sldId id="719" r:id="rId333"/>
    <p:sldId id="720" r:id="rId334"/>
    <p:sldId id="723" r:id="rId335"/>
    <p:sldId id="722" r:id="rId336"/>
    <p:sldId id="727" r:id="rId337"/>
    <p:sldId id="726" r:id="rId338"/>
    <p:sldId id="724" r:id="rId339"/>
    <p:sldId id="728" r:id="rId340"/>
    <p:sldId id="725" r:id="rId341"/>
    <p:sldId id="718" r:id="rId3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B9"/>
    <a:srgbClr val="65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6370" autoAdjust="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303" Type="http://schemas.openxmlformats.org/officeDocument/2006/relationships/slide" Target="slides/slide299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45" Type="http://schemas.openxmlformats.org/officeDocument/2006/relationships/viewProps" Target="viewProps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68" Type="http://schemas.openxmlformats.org/officeDocument/2006/relationships/slide" Target="slides/slide264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35" Type="http://schemas.openxmlformats.org/officeDocument/2006/relationships/slide" Target="slides/slide331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79" Type="http://schemas.openxmlformats.org/officeDocument/2006/relationships/slide" Target="slides/slide275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25" Type="http://schemas.openxmlformats.org/officeDocument/2006/relationships/slide" Target="slides/slide321.xml"/><Relationship Id="rId346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15" Type="http://schemas.openxmlformats.org/officeDocument/2006/relationships/slide" Target="slides/slide311.xml"/><Relationship Id="rId336" Type="http://schemas.openxmlformats.org/officeDocument/2006/relationships/slide" Target="slides/slide332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26" Type="http://schemas.openxmlformats.org/officeDocument/2006/relationships/slide" Target="slides/slide322.xml"/><Relationship Id="rId347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16" Type="http://schemas.openxmlformats.org/officeDocument/2006/relationships/slide" Target="slides/slide312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slide" Target="slides/slide313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2" Type="http://schemas.openxmlformats.org/officeDocument/2006/relationships/slide" Target="slides/slide298.xml"/><Relationship Id="rId307" Type="http://schemas.openxmlformats.org/officeDocument/2006/relationships/slide" Target="slides/slide303.xml"/><Relationship Id="rId323" Type="http://schemas.openxmlformats.org/officeDocument/2006/relationships/slide" Target="slides/slide319.xml"/><Relationship Id="rId328" Type="http://schemas.openxmlformats.org/officeDocument/2006/relationships/slide" Target="slides/slide324.xml"/><Relationship Id="rId344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241" Type="http://schemas.openxmlformats.org/officeDocument/2006/relationships/slide" Target="slides/slide237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3" Type="http://schemas.openxmlformats.org/officeDocument/2006/relationships/slide" Target="slides/slide309.xml"/><Relationship Id="rId318" Type="http://schemas.openxmlformats.org/officeDocument/2006/relationships/slide" Target="slides/slide314.xml"/><Relationship Id="rId339" Type="http://schemas.openxmlformats.org/officeDocument/2006/relationships/slide" Target="slides/slide33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334" Type="http://schemas.openxmlformats.org/officeDocument/2006/relationships/slide" Target="slides/slide33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341" Type="http://schemas.openxmlformats.org/officeDocument/2006/relationships/slide" Target="slides/slide337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slide" Target="slides/slide32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slide" Target="slides/slide338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4AC57-8009-4C3E-8FBE-77F6663B0395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2D1B0-64C6-4821-AF2D-2F1FB4CC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307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7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2800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6264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19780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276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2652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817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933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7399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74678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1099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17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80807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2135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8391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0833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199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19775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579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7698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8361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57622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241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0304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22926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682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73866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07095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2281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97394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1330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1293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0659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74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97493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611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3198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18904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6439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814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6079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4520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02167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69681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9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2873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75547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0613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63423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81612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15067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87311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21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9004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18107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12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9055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82867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49661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22999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228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65868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5657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5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4011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1981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28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6451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65168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2717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68096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30320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80793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0861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57141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85481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1959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47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10148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43678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54857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74539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1373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2640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44174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472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6712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59717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72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72658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64621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17244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1801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186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3637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5566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2161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4258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9814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64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26523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196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47465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2488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3052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24333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36350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10007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16220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10662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23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754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607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6315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71977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30907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62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3640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28413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66994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40060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2345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95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37700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975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27361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33527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6949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09917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72850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0830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08794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369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69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719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33995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9804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07167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42075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7672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2787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36906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9806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682823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3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534558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5839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4841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4941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23833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9182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75471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227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24982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7146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056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95559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0291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628294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94916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682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52684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282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45406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61930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6307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158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49660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18441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0759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9280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892839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7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82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2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16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7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96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91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136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82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19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583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27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52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3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9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18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480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327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5474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5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199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30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71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834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21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7626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62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4397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394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670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94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9069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4349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6400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100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093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67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882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393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6064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2954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605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2213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0619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143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000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3490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3456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8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99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331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7126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915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0211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1531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1260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3334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419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084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83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773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5471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348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509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163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658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578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155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299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6901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22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039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365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495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9431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0692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723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60406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7558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3611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2608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9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58807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8970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1571" y="228600"/>
            <a:ext cx="2214033" cy="5867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7350" y="228600"/>
            <a:ext cx="6441017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66856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제목, 텍스트 및 클립 아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356" y="228600"/>
            <a:ext cx="8858249" cy="896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/>
          <a:p>
            <a:r>
              <a:rPr lang="ko-KR" altLang="en-US"/>
              <a:t>온라인 이미지를 추가하려면 아이콘을 클릭하세요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3202" y="6248400"/>
            <a:ext cx="2535767" cy="457200"/>
          </a:xfrm>
        </p:spPr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45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15627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356" y="228600"/>
            <a:ext cx="8858249" cy="896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3202" y="6248400"/>
            <a:ext cx="2535767" cy="457200"/>
          </a:xfrm>
        </p:spPr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45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2494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07674" y="228610"/>
            <a:ext cx="11190599" cy="20313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355310188"/>
      </p:ext>
    </p:extLst>
  </p:cSld>
  <p:clrMapOvr>
    <a:masterClrMapping/>
  </p:clrMapOvr>
  <p:transition>
    <p:strips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7" y="187900"/>
            <a:ext cx="11697231" cy="504799"/>
          </a:xfrm>
        </p:spPr>
        <p:txBody>
          <a:bodyPr>
            <a:noAutofit/>
          </a:bodyPr>
          <a:lstStyle>
            <a:lvl1pPr>
              <a:defRPr sz="2275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7" y="1060451"/>
            <a:ext cx="11749231" cy="5230428"/>
          </a:xfrm>
        </p:spPr>
        <p:txBody>
          <a:bodyPr anchor="t" anchorCtr="0">
            <a:normAutofit/>
          </a:bodyPr>
          <a:lstStyle>
            <a:lvl1pPr marL="292500" indent="-2925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1950">
                <a:solidFill>
                  <a:srgbClr val="445469"/>
                </a:solidFill>
              </a:defRPr>
            </a:lvl1pPr>
            <a:lvl2pPr marL="650091" indent="-278606">
              <a:lnSpc>
                <a:spcPct val="100000"/>
              </a:lnSpc>
              <a:buFont typeface="Wingdings" panose="05000000000000000000" pitchFamily="2" charset="2"/>
              <a:buChar char="§"/>
              <a:defRPr sz="1625">
                <a:solidFill>
                  <a:srgbClr val="445469"/>
                </a:solidFill>
              </a:defRPr>
            </a:lvl2pPr>
            <a:lvl3pPr marL="975141" indent="-232172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463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114453" indent="0">
              <a:buNone/>
              <a:defRPr/>
            </a:lvl4pPr>
            <a:lvl5pPr marL="1485937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79828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33">
          <p15:clr>
            <a:srgbClr val="A4A3A4"/>
          </p15:clr>
        </p15:guide>
        <p15:guide id="2" pos="7423">
          <p15:clr>
            <a:srgbClr val="A4A3A4"/>
          </p15:clr>
        </p15:guide>
        <p15:guide id="3" pos="308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/>
        </p:nvSpPr>
        <p:spPr>
          <a:xfrm>
            <a:off x="-18750" y="1"/>
            <a:ext cx="1602254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2" name="Right Triangle 21"/>
          <p:cNvSpPr/>
          <p:nvPr/>
        </p:nvSpPr>
        <p:spPr>
          <a:xfrm rot="10800000" flipH="1">
            <a:off x="-18749" y="-17885"/>
            <a:ext cx="1602251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744405" y="2780928"/>
            <a:ext cx="1728192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</p:grpSp>
      <p:cxnSp>
        <p:nvCxnSpPr>
          <p:cNvPr id="9" name="Straight Connector 8"/>
          <p:cNvCxnSpPr>
            <a:endCxn id="3" idx="1"/>
          </p:cNvCxnSpPr>
          <p:nvPr/>
        </p:nvCxnSpPr>
        <p:spPr>
          <a:xfrm>
            <a:off x="2197100" y="2914650"/>
            <a:ext cx="754730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2063555" y="3108761"/>
            <a:ext cx="9800199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3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21" name="Right Triangle 20"/>
          <p:cNvSpPr/>
          <p:nvPr/>
        </p:nvSpPr>
        <p:spPr>
          <a:xfrm rot="10800000" flipH="1">
            <a:off x="-18751" y="0"/>
            <a:ext cx="1140949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0" name="Right Triangle 19"/>
          <p:cNvSpPr/>
          <p:nvPr/>
        </p:nvSpPr>
        <p:spPr>
          <a:xfrm>
            <a:off x="1" y="0"/>
            <a:ext cx="1103445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219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45964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982057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84646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7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06402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347202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49601" y="3429000"/>
            <a:ext cx="8534400" cy="1447800"/>
          </a:xfrm>
          <a:solidFill>
            <a:schemeClr val="bg1">
              <a:alpha val="50000"/>
            </a:schemeClr>
          </a:solidFill>
          <a:ln w="762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클릭하여 마스터 부제목 스타일 편집</a:t>
            </a:r>
            <a:endParaRPr lang="en-US" altLang="ko-KR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1117600" y="1371600"/>
            <a:ext cx="10160000" cy="2057400"/>
          </a:xfrm>
          <a:solidFill>
            <a:schemeClr val="bg1">
              <a:alpha val="50000"/>
            </a:schemeClr>
          </a:solidFill>
          <a:ln w="76200">
            <a:solidFill>
              <a:schemeClr val="tx1"/>
            </a:solidFill>
          </a:ln>
        </p:spPr>
        <p:txBody>
          <a:bodyPr/>
          <a:lstStyle>
            <a:lvl1pPr algn="ctr">
              <a:defRPr sz="4388" b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46792" name="Text Box 8"/>
          <p:cNvSpPr txBox="1">
            <a:spLocks noChangeArrowheads="1"/>
          </p:cNvSpPr>
          <p:nvPr/>
        </p:nvSpPr>
        <p:spPr bwMode="auto">
          <a:xfrm>
            <a:off x="431800" y="0"/>
            <a:ext cx="11760201" cy="54245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latinLnBrk="0" hangingPunct="0">
              <a:spcBef>
                <a:spcPct val="50000"/>
              </a:spcBef>
            </a:pPr>
            <a:endParaRPr kumimoji="0" lang="en-US" sz="2925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608634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61560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3584582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69755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4066030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A4A3A4"/>
          </p15:clr>
        </p15:guide>
        <p15:guide id="2" pos="308">
          <p15:clr>
            <a:srgbClr val="A4A3A4"/>
          </p15:clr>
        </p15:guide>
        <p15:guide id="3" pos="7333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1525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orient="horz" pos="2886">
          <p15:clr>
            <a:srgbClr val="FBAE40"/>
          </p15:clr>
        </p15:guide>
        <p15:guide id="14" orient="horz" pos="3566">
          <p15:clr>
            <a:srgbClr val="FBAE40"/>
          </p15:clr>
        </p15:guide>
        <p15:guide id="15" pos="21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94187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328306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3468894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205263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331315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104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6" y="4406907"/>
            <a:ext cx="10363200" cy="1362075"/>
          </a:xfr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6" y="2906713"/>
            <a:ext cx="10363200" cy="1500187"/>
          </a:xfrm>
        </p:spPr>
        <p:txBody>
          <a:bodyPr anchor="b"/>
          <a:lstStyle>
            <a:lvl1pPr marL="0" indent="0">
              <a:buNone/>
              <a:defRPr sz="1625"/>
            </a:lvl1pPr>
            <a:lvl2pPr marL="371475" indent="0">
              <a:buNone/>
              <a:defRPr sz="1463"/>
            </a:lvl2pPr>
            <a:lvl3pPr marL="742950" indent="0">
              <a:buNone/>
              <a:defRPr sz="1300"/>
            </a:lvl3pPr>
            <a:lvl4pPr marL="1114425" indent="0">
              <a:buNone/>
              <a:defRPr sz="1138"/>
            </a:lvl4pPr>
            <a:lvl5pPr marL="1485900" indent="0">
              <a:buNone/>
              <a:defRPr sz="1138"/>
            </a:lvl5pPr>
            <a:lvl6pPr marL="1857375" indent="0">
              <a:buNone/>
              <a:defRPr sz="1138"/>
            </a:lvl6pPr>
            <a:lvl7pPr marL="2228850" indent="0">
              <a:buNone/>
              <a:defRPr sz="1138"/>
            </a:lvl7pPr>
            <a:lvl8pPr marL="2600325" indent="0">
              <a:buNone/>
              <a:defRPr sz="1138"/>
            </a:lvl8pPr>
            <a:lvl9pPr marL="2971800" indent="0">
              <a:buNone/>
              <a:defRPr sz="113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13021"/>
      </p:ext>
    </p:extLst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7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06402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347202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49601" y="3429000"/>
            <a:ext cx="8534400" cy="1447800"/>
          </a:xfrm>
          <a:solidFill>
            <a:schemeClr val="bg1">
              <a:alpha val="50000"/>
            </a:schemeClr>
          </a:solidFill>
          <a:ln w="762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클릭하여 마스터 부제목 스타일 편집</a:t>
            </a:r>
            <a:endParaRPr lang="en-US" altLang="ko-KR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1117600" y="1371600"/>
            <a:ext cx="10160000" cy="2057400"/>
          </a:xfrm>
          <a:solidFill>
            <a:schemeClr val="bg1">
              <a:alpha val="50000"/>
            </a:schemeClr>
          </a:solidFill>
          <a:ln w="76200">
            <a:solidFill>
              <a:schemeClr val="tx1"/>
            </a:solidFill>
          </a:ln>
        </p:spPr>
        <p:txBody>
          <a:bodyPr/>
          <a:lstStyle>
            <a:lvl1pPr algn="ctr">
              <a:defRPr sz="4388" b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46792" name="Text Box 8"/>
          <p:cNvSpPr txBox="1">
            <a:spLocks noChangeArrowheads="1"/>
          </p:cNvSpPr>
          <p:nvPr/>
        </p:nvSpPr>
        <p:spPr bwMode="auto">
          <a:xfrm>
            <a:off x="431800" y="0"/>
            <a:ext cx="11760201" cy="54245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latinLnBrk="0" hangingPunct="0">
              <a:spcBef>
                <a:spcPct val="50000"/>
              </a:spcBef>
            </a:pPr>
            <a:endParaRPr kumimoji="0" lang="en-US" sz="2925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33026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6" y="4406907"/>
            <a:ext cx="10363200" cy="1362075"/>
          </a:xfr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6" y="2906713"/>
            <a:ext cx="10363200" cy="1500187"/>
          </a:xfrm>
        </p:spPr>
        <p:txBody>
          <a:bodyPr anchor="b"/>
          <a:lstStyle>
            <a:lvl1pPr marL="0" indent="0">
              <a:buNone/>
              <a:defRPr sz="1625"/>
            </a:lvl1pPr>
            <a:lvl2pPr marL="371475" indent="0">
              <a:buNone/>
              <a:defRPr sz="1463"/>
            </a:lvl2pPr>
            <a:lvl3pPr marL="742950" indent="0">
              <a:buNone/>
              <a:defRPr sz="1300"/>
            </a:lvl3pPr>
            <a:lvl4pPr marL="1114425" indent="0">
              <a:buNone/>
              <a:defRPr sz="1138"/>
            </a:lvl4pPr>
            <a:lvl5pPr marL="1485900" indent="0">
              <a:buNone/>
              <a:defRPr sz="1138"/>
            </a:lvl5pPr>
            <a:lvl6pPr marL="1857375" indent="0">
              <a:buNone/>
              <a:defRPr sz="1138"/>
            </a:lvl6pPr>
            <a:lvl7pPr marL="2228850" indent="0">
              <a:buNone/>
              <a:defRPr sz="1138"/>
            </a:lvl7pPr>
            <a:lvl8pPr marL="2600325" indent="0">
              <a:buNone/>
              <a:defRPr sz="1138"/>
            </a:lvl8pPr>
            <a:lvl9pPr marL="2971800" indent="0">
              <a:buNone/>
              <a:defRPr sz="113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07460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0590"/>
      </p:ext>
    </p:extLst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535113"/>
            <a:ext cx="5386917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174875"/>
            <a:ext cx="5386917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58724"/>
      </p:ext>
    </p:extLst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04451"/>
      </p:ext>
    </p:extLst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87754"/>
      </p:ext>
    </p:extLst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7"/>
            <a:ext cx="6815666" cy="5853113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71472"/>
      </p:ext>
    </p:extLst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34722"/>
      </p:ext>
    </p:extLst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10507"/>
      </p:ext>
    </p:extLst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1571" y="228600"/>
            <a:ext cx="2214033" cy="5867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7350" y="228600"/>
            <a:ext cx="6441017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0569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88799"/>
      </p:ext>
    </p:extLst>
  </p:cSld>
  <p:clrMapOvr>
    <a:masterClrMapping/>
  </p:clrMapOvr>
  <p:transition spd="slow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제목, 텍스트 및 클립 아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356" y="228600"/>
            <a:ext cx="8858249" cy="896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/>
          <a:p>
            <a:r>
              <a:rPr lang="ko-KR" altLang="en-US"/>
              <a:t>온라인 이미지를 추가하려면 아이콘을 클릭하세요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3202" y="6248400"/>
            <a:ext cx="2535767" cy="457200"/>
          </a:xfrm>
        </p:spPr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45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99426"/>
      </p:ext>
    </p:extLst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356" y="228600"/>
            <a:ext cx="8858249" cy="896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3202" y="6248400"/>
            <a:ext cx="2535767" cy="457200"/>
          </a:xfrm>
        </p:spPr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45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66092"/>
      </p:ext>
    </p:extLst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07674" y="228610"/>
            <a:ext cx="11190599" cy="20313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09714103"/>
      </p:ext>
    </p:extLst>
  </p:cSld>
  <p:clrMapOvr>
    <a:masterClrMapping/>
  </p:clrMapOvr>
  <p:transition>
    <p:strips dir="rd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7" y="187900"/>
            <a:ext cx="11697231" cy="504799"/>
          </a:xfrm>
        </p:spPr>
        <p:txBody>
          <a:bodyPr>
            <a:noAutofit/>
          </a:bodyPr>
          <a:lstStyle>
            <a:lvl1pPr>
              <a:defRPr sz="2275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7" y="1060451"/>
            <a:ext cx="11749231" cy="5230428"/>
          </a:xfrm>
        </p:spPr>
        <p:txBody>
          <a:bodyPr anchor="t" anchorCtr="0">
            <a:normAutofit/>
          </a:bodyPr>
          <a:lstStyle>
            <a:lvl1pPr marL="292500" indent="-2925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1950">
                <a:solidFill>
                  <a:srgbClr val="445469"/>
                </a:solidFill>
              </a:defRPr>
            </a:lvl1pPr>
            <a:lvl2pPr marL="650091" indent="-278606">
              <a:lnSpc>
                <a:spcPct val="100000"/>
              </a:lnSpc>
              <a:buFont typeface="Wingdings" panose="05000000000000000000" pitchFamily="2" charset="2"/>
              <a:buChar char="§"/>
              <a:defRPr sz="1625">
                <a:solidFill>
                  <a:srgbClr val="445469"/>
                </a:solidFill>
              </a:defRPr>
            </a:lvl2pPr>
            <a:lvl3pPr marL="975141" indent="-232172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463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114453" indent="0">
              <a:buNone/>
              <a:defRPr/>
            </a:lvl4pPr>
            <a:lvl5pPr marL="1485937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25555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08">
          <p15:clr>
            <a:srgbClr val="A4A3A4"/>
          </p15:clr>
        </p15:guide>
        <p15:guide id="1" pos="7333">
          <p15:clr>
            <a:srgbClr val="A4A3A4"/>
          </p15:clr>
        </p15:guide>
        <p15:guide id="2" pos="742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orient="horz" pos="845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3566">
          <p15:clr>
            <a:srgbClr val="A4A3A4"/>
          </p15:clr>
        </p15:guide>
        <p15:guide id="9" orient="horz" pos="2205">
          <p15:clr>
            <a:srgbClr val="A4A3A4"/>
          </p15:clr>
        </p15:guide>
        <p15:guide id="10" pos="3211">
          <p15:clr>
            <a:srgbClr val="A4A3A4"/>
          </p15:clr>
        </p15:guide>
        <p15:guide id="11" pos="3301">
          <p15:clr>
            <a:srgbClr val="A4A3A4"/>
          </p15:clr>
        </p15:guide>
        <p15:guide id="12" pos="217">
          <p15:clr>
            <a:srgbClr val="FBAE40"/>
          </p15:clr>
        </p15:guide>
        <p15:guide id="13" orient="horz" pos="2886">
          <p15:clr>
            <a:srgbClr val="FBAE40"/>
          </p15:clr>
        </p15:guide>
        <p15:guide id="14" pos="298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/>
        </p:nvSpPr>
        <p:spPr>
          <a:xfrm>
            <a:off x="-18750" y="1"/>
            <a:ext cx="1602254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2" name="Right Triangle 21"/>
          <p:cNvSpPr/>
          <p:nvPr/>
        </p:nvSpPr>
        <p:spPr>
          <a:xfrm rot="10800000" flipH="1">
            <a:off x="-18749" y="-17885"/>
            <a:ext cx="1602251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744405" y="2780928"/>
            <a:ext cx="1728192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</p:grpSp>
      <p:cxnSp>
        <p:nvCxnSpPr>
          <p:cNvPr id="9" name="Straight Connector 8"/>
          <p:cNvCxnSpPr>
            <a:endCxn id="3" idx="1"/>
          </p:cNvCxnSpPr>
          <p:nvPr/>
        </p:nvCxnSpPr>
        <p:spPr>
          <a:xfrm>
            <a:off x="2197100" y="2914650"/>
            <a:ext cx="754730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2063555" y="3108761"/>
            <a:ext cx="9800199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3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21" name="Right Triangle 20"/>
          <p:cNvSpPr/>
          <p:nvPr/>
        </p:nvSpPr>
        <p:spPr>
          <a:xfrm rot="10800000" flipH="1">
            <a:off x="-18751" y="0"/>
            <a:ext cx="1140949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0" name="Right Triangle 19"/>
          <p:cNvSpPr/>
          <p:nvPr/>
        </p:nvSpPr>
        <p:spPr>
          <a:xfrm>
            <a:off x="1" y="0"/>
            <a:ext cx="1103445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704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708177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723697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8582140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8917277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1247791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535113"/>
            <a:ext cx="5386917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174875"/>
            <a:ext cx="5386917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5174"/>
      </p:ext>
    </p:extLst>
  </p:cSld>
  <p:clrMapOvr>
    <a:masterClrMapping/>
  </p:clrMapOvr>
  <p:transition spd="slow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1799577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414650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A4A3A4"/>
          </p15:clr>
        </p15:guide>
        <p15:guide id="2" pos="308">
          <p15:clr>
            <a:srgbClr val="A4A3A4"/>
          </p15:clr>
        </p15:guide>
        <p15:guide id="3" pos="7333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1525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orient="horz" pos="2886">
          <p15:clr>
            <a:srgbClr val="FBAE40"/>
          </p15:clr>
        </p15:guide>
        <p15:guide id="14" orient="horz" pos="3566">
          <p15:clr>
            <a:srgbClr val="FBAE40"/>
          </p15:clr>
        </p15:guide>
        <p15:guide id="15" pos="21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0879221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2324008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1361861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337774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910713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298699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8">
          <p15:clr>
            <a:srgbClr val="A4A3A4"/>
          </p15:clr>
        </p15:guide>
        <p15:guide id="3" pos="7333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1525">
          <p15:clr>
            <a:srgbClr val="A4A3A4"/>
          </p15:clr>
        </p15:guide>
        <p15:guide id="10" orient="horz" pos="3566">
          <p15:clr>
            <a:srgbClr val="A4A3A4"/>
          </p15:clr>
        </p15:guide>
        <p15:guide id="11" orient="horz" pos="2205">
          <p15:clr>
            <a:srgbClr val="A4A3A4"/>
          </p15:clr>
        </p15:guide>
        <p15:guide id="12" pos="3211">
          <p15:clr>
            <a:srgbClr val="A4A3A4"/>
          </p15:clr>
        </p15:guide>
        <p15:guide id="13" pos="3301">
          <p15:clr>
            <a:srgbClr val="A4A3A4"/>
          </p15:clr>
        </p15:guide>
        <p15:guide id="14" pos="217">
          <p15:clr>
            <a:srgbClr val="FBAE40"/>
          </p15:clr>
        </p15:guide>
        <p15:guide id="15" orient="horz" pos="2886">
          <p15:clr>
            <a:srgbClr val="FBAE40"/>
          </p15:clr>
        </p15:guide>
        <p15:guide id="16" pos="298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 userDrawn="1"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 userDrawn="1"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Rectangle 8"/>
          <p:cNvSpPr/>
          <p:nvPr userDrawn="1"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10445206" y="46424"/>
            <a:ext cx="1677310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텍스트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마이닝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399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A4A3A4"/>
          </p15:clr>
        </p15:guide>
        <p15:guide id="2" pos="308">
          <p15:clr>
            <a:srgbClr val="A4A3A4"/>
          </p15:clr>
        </p15:guide>
        <p15:guide id="3" pos="7333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1525">
          <p15:clr>
            <a:srgbClr val="A4A3A4"/>
          </p15:clr>
        </p15:guide>
        <p15:guide id="11" orient="horz" pos="2205">
          <p15:clr>
            <a:srgbClr val="A4A3A4"/>
          </p15:clr>
        </p15:guide>
        <p15:guide id="12" pos="3211">
          <p15:clr>
            <a:srgbClr val="A4A3A4"/>
          </p15:clr>
        </p15:guide>
        <p15:guide id="13" pos="3301">
          <p15:clr>
            <a:srgbClr val="A4A3A4"/>
          </p15:clr>
        </p15:guide>
        <p15:guide id="15" orient="horz" pos="2886">
          <p15:clr>
            <a:srgbClr val="FBAE40"/>
          </p15:clr>
        </p15:guide>
        <p15:guide id="17" orient="horz" pos="3566">
          <p15:clr>
            <a:srgbClr val="FBAE40"/>
          </p15:clr>
        </p15:guide>
        <p15:guide id="18" pos="21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 userDrawn="1"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7" name="Rectangle 8"/>
          <p:cNvSpPr/>
          <p:nvPr userDrawn="1"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Rectangle 8"/>
          <p:cNvSpPr/>
          <p:nvPr userDrawn="1"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Rectangle 8"/>
          <p:cNvSpPr/>
          <p:nvPr userDrawn="1"/>
        </p:nvSpPr>
        <p:spPr>
          <a:xfrm>
            <a:off x="94" y="980729"/>
            <a:ext cx="12192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66348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75392"/>
      </p:ext>
    </p:extLst>
  </p:cSld>
  <p:clrMapOvr>
    <a:masterClrMapping/>
  </p:clrMapOvr>
  <p:transition spd="slow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2551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8750" y="1"/>
            <a:ext cx="1602254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8749" y="-17885"/>
            <a:ext cx="1602251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9744405" y="2780928"/>
            <a:ext cx="1728192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2197100" y="2914650"/>
            <a:ext cx="754730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2063555" y="3108761"/>
            <a:ext cx="9800199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3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21" name="Right Triangle 20"/>
          <p:cNvSpPr/>
          <p:nvPr userDrawn="1"/>
        </p:nvSpPr>
        <p:spPr>
          <a:xfrm rot="10800000" flipH="1">
            <a:off x="-18751" y="0"/>
            <a:ext cx="1140949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0" name="Right Triangle 19"/>
          <p:cNvSpPr/>
          <p:nvPr userDrawn="1"/>
        </p:nvSpPr>
        <p:spPr>
          <a:xfrm>
            <a:off x="1" y="0"/>
            <a:ext cx="1103445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196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383367" y="1116284"/>
            <a:ext cx="11437055" cy="5108671"/>
          </a:xfrm>
          <a:prstGeom prst="rect">
            <a:avLst/>
          </a:prstGeom>
        </p:spPr>
        <p:txBody>
          <a:bodyPr vert="horz" lIns="0" tIns="0" rIns="3600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52823" y="121538"/>
            <a:ext cx="11307806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600">
                <a:solidFill>
                  <a:schemeClr val="tx1"/>
                </a:solidFill>
                <a:latin typeface="+mn-ea"/>
                <a:ea typeface="+mn-ea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432183" y="764704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4398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76502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 userDrawn="1"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 userDrawn="1"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Rectangle 8"/>
          <p:cNvSpPr/>
          <p:nvPr userDrawn="1"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10409941" y="46424"/>
            <a:ext cx="1712575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텍스트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마이닝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005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A4A3A4"/>
          </p15:clr>
        </p15:guide>
        <p15:guide id="2" pos="308">
          <p15:clr>
            <a:srgbClr val="A4A3A4"/>
          </p15:clr>
        </p15:guide>
        <p15:guide id="3" pos="7333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1525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orient="horz" pos="2886">
          <p15:clr>
            <a:srgbClr val="FBAE40"/>
          </p15:clr>
        </p15:guide>
        <p15:guide id="14" orient="horz" pos="3566">
          <p15:clr>
            <a:srgbClr val="FBAE40"/>
          </p15:clr>
        </p15:guide>
        <p15:guide id="15" pos="21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 userDrawn="1"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7" name="Rectangle 8"/>
          <p:cNvSpPr/>
          <p:nvPr userDrawn="1"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Rectangle 8"/>
          <p:cNvSpPr/>
          <p:nvPr userDrawn="1"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Rectangle 8"/>
          <p:cNvSpPr/>
          <p:nvPr userDrawn="1"/>
        </p:nvSpPr>
        <p:spPr>
          <a:xfrm>
            <a:off x="94" y="980729"/>
            <a:ext cx="12192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27218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0795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8750" y="1"/>
            <a:ext cx="1602254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8749" y="-17885"/>
            <a:ext cx="1602251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9744405" y="2780928"/>
            <a:ext cx="1728192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2197100" y="2914650"/>
            <a:ext cx="754730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2063555" y="3108761"/>
            <a:ext cx="9800199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3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21" name="Right Triangle 20"/>
          <p:cNvSpPr/>
          <p:nvPr userDrawn="1"/>
        </p:nvSpPr>
        <p:spPr>
          <a:xfrm rot="10800000" flipH="1">
            <a:off x="-18751" y="0"/>
            <a:ext cx="1140949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0" name="Right Triangle 19"/>
          <p:cNvSpPr/>
          <p:nvPr userDrawn="1"/>
        </p:nvSpPr>
        <p:spPr>
          <a:xfrm>
            <a:off x="1" y="0"/>
            <a:ext cx="1103445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7719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383367" y="1116284"/>
            <a:ext cx="11437055" cy="5108671"/>
          </a:xfrm>
          <a:prstGeom prst="rect">
            <a:avLst/>
          </a:prstGeom>
        </p:spPr>
        <p:txBody>
          <a:bodyPr vert="horz" lIns="0" tIns="0" rIns="3600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52823" y="121538"/>
            <a:ext cx="11307806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600">
                <a:solidFill>
                  <a:schemeClr val="tx1"/>
                </a:solidFill>
                <a:latin typeface="+mn-ea"/>
                <a:ea typeface="+mn-ea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432183" y="764704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33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0584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7"/>
            <a:ext cx="6815666" cy="5853113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23783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1186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1" y="228600"/>
            <a:ext cx="11480800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4576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1" y="1268417"/>
            <a:ext cx="11480800" cy="482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245767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3202" y="6248400"/>
            <a:ext cx="253576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02AD8287-13B0-489C-B6D6-F644A2C08DF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24576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24576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45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245770" name="Text Box 10"/>
          <p:cNvSpPr txBox="1">
            <a:spLocks noChangeArrowheads="1"/>
          </p:cNvSpPr>
          <p:nvPr/>
        </p:nvSpPr>
        <p:spPr bwMode="auto">
          <a:xfrm>
            <a:off x="431800" y="0"/>
            <a:ext cx="11760201" cy="54245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latinLnBrk="0" hangingPunct="0">
              <a:spcBef>
                <a:spcPct val="50000"/>
              </a:spcBef>
            </a:pPr>
            <a:endParaRPr kumimoji="0" lang="en-US" sz="2925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9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ransition>
    <p:strips dir="rd"/>
  </p:transition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5pPr>
      <a:lvl6pPr marL="371475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6pPr>
      <a:lvl7pPr marL="742950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7pPr>
      <a:lvl8pPr marL="1114425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8pPr>
      <a:lvl9pPr marL="1485900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9pPr>
    </p:titleStyle>
    <p:bodyStyle>
      <a:lvl1pPr marL="278606" indent="-278606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03647" indent="-232172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l"/>
        <a:defRPr kumimoji="1" sz="227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2pPr>
      <a:lvl3pPr marL="92868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95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3pPr>
      <a:lvl4pPr marL="130016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l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4pPr>
      <a:lvl5pPr marL="167163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5pPr>
      <a:lvl6pPr marL="204311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41458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278606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15753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1" y="228600"/>
            <a:ext cx="11480800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4576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1" y="1268417"/>
            <a:ext cx="11480800" cy="482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245767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3202" y="6248400"/>
            <a:ext cx="253576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C1E5E321-A88F-47D2-85A4-400151F4FA54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24576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24576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45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245770" name="Text Box 10"/>
          <p:cNvSpPr txBox="1">
            <a:spLocks noChangeArrowheads="1"/>
          </p:cNvSpPr>
          <p:nvPr/>
        </p:nvSpPr>
        <p:spPr bwMode="auto">
          <a:xfrm>
            <a:off x="431800" y="0"/>
            <a:ext cx="11760201" cy="54245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latinLnBrk="0" hangingPunct="0">
              <a:spcBef>
                <a:spcPct val="50000"/>
              </a:spcBef>
            </a:pPr>
            <a:endParaRPr kumimoji="0" lang="en-US" sz="2925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76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</p:sldLayoutIdLst>
  <p:transition>
    <p:strips dir="rd"/>
  </p:transition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5pPr>
      <a:lvl6pPr marL="371475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6pPr>
      <a:lvl7pPr marL="742950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7pPr>
      <a:lvl8pPr marL="1114425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8pPr>
      <a:lvl9pPr marL="1485900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9pPr>
    </p:titleStyle>
    <p:bodyStyle>
      <a:lvl1pPr marL="278606" indent="-278606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03647" indent="-232172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l"/>
        <a:defRPr kumimoji="1" sz="227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2pPr>
      <a:lvl3pPr marL="92868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95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3pPr>
      <a:lvl4pPr marL="130016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l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4pPr>
      <a:lvl5pPr marL="167163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5pPr>
      <a:lvl6pPr marL="204311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41458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278606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15753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35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47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PostView.nhn?blogId=sysoitdotcom&amp;logNo=220508531433&amp;parentCategoryNo=&amp;categoryNo=66&amp;viewDate=&amp;isShowPopularPosts=true&amp;from=search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nextdaily.co.kr/news/article.html?id=20081110800135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bicura.com/2017/01/19/docker-guide-for-beginners-1.html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8.jpeg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1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30.png"/><Relationship Id="rId4" Type="http://schemas.openxmlformats.org/officeDocument/2006/relationships/image" Target="../media/image11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otnet-architecture/eShopModernizing/wiki/03.-Publishing-your-Windows-Container-images-into-a-Docker-Registry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bicura.com/2017/01/19/docker-guide-for-beginners-1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bicura.com/2017/01/19/docker-guide-for-beginners-1.html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tnext.io/intro-to-docker-part-1-5b1162c81735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ify.io/docs/latest/Getting-Started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49.png"/><Relationship Id="rId4" Type="http://schemas.openxmlformats.org/officeDocument/2006/relationships/image" Target="../media/image118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all&amp;q=cloud%20computi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7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152.png"/><Relationship Id="rId9" Type="http://schemas.openxmlformats.org/officeDocument/2006/relationships/image" Target="../media/image66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bicura.com/2017/01/19/docker-guide-for-beginners-1.html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nginx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isc0304/222337021799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7" Type="http://schemas.openxmlformats.org/officeDocument/2006/relationships/hyperlink" Target="https://hub.docker.com/_/registry/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itlab.com/ee/user/packages/container_registry/" TargetMode="External"/><Relationship Id="rId5" Type="http://schemas.openxmlformats.org/officeDocument/2006/relationships/hyperlink" Target="https://goharbor.io/" TargetMode="External"/><Relationship Id="rId4" Type="http://schemas.openxmlformats.org/officeDocument/2006/relationships/hyperlink" Target="https://quay.io/" TargetMode="Externa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ecr/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bm.com/cloud/container-registry" TargetMode="External"/><Relationship Id="rId5" Type="http://schemas.openxmlformats.org/officeDocument/2006/relationships/hyperlink" Target="https://cloud.google.com/container-registry" TargetMode="External"/><Relationship Id="rId4" Type="http://schemas.openxmlformats.org/officeDocument/2006/relationships/hyperlink" Target="https://azure.microsoft.com/en-us/services/container-registry/" TargetMode="Externa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78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18.jpe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ElectricalEngineering/comments/9xd2j6/electrical_power_generation_transmissio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18.jpe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18.jpe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by/libnetwork/blob/master/docs/design.md" TargetMode="Externa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by/libnetwork/blob/master/docs/design.md" TargetMode="Externa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@xiaopeng163/docker-bridge-networking-deep-dive-3e2e0549e8a0" TargetMode="External"/><Relationship Id="rId4" Type="http://schemas.openxmlformats.org/officeDocument/2006/relationships/hyperlink" Target="http://cloudrain21.com/container-networking-mode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tutorials/networkingcontainers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xiaopeng163/docker-bridge-networking-deep-dive-3e2e0549e8a0" TargetMode="Externa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aonee/%ED%81%B4%EB%9D%BC%EC%9A%B0%EB%93%9C%EB%9E%80-nzrij24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5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2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c.gsa.gov/solutions/iaa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jpe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ic.gsa.gov/solutions/paa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/" TargetMode="Externa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docker.com/compose/" TargetMode="External"/><Relationship Id="rId4" Type="http://schemas.openxmlformats.org/officeDocument/2006/relationships/hyperlink" Target="https://docs.docker.com/samples/wordpress/" TargetMode="Externa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68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68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ic.gsa.gov/solutions/saa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123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203.png"/><Relationship Id="rId4" Type="http://schemas.openxmlformats.org/officeDocument/2006/relationships/image" Target="../media/image118.jpe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203.png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shabhsoft.com/blog/basics-of-cloud-computing-deployment-and-service-model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subicura.com/2017/01/19/docker-guide-for-beginners-1.html" TargetMode="External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chrome/" TargetMode="External"/><Relationship Id="rId3" Type="http://schemas.openxmlformats.org/officeDocument/2006/relationships/hyperlink" Target="https://www.putty.org/" TargetMode="External"/><Relationship Id="rId7" Type="http://schemas.openxmlformats.org/officeDocument/2006/relationships/hyperlink" Target="https://dev.mysql.com/downloads/workbench/" TargetMode="External"/><Relationship Id="rId2" Type="http://schemas.openxmlformats.org/officeDocument/2006/relationships/hyperlink" Target="https://ubuntu.com/download/serve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Eugeny/tabby" TargetMode="External"/><Relationship Id="rId5" Type="http://schemas.openxmlformats.org/officeDocument/2006/relationships/hyperlink" Target="https://mobaxterm.mobatek.net/" TargetMode="External"/><Relationship Id="rId4" Type="http://schemas.openxmlformats.org/officeDocument/2006/relationships/hyperlink" Target="https://www.netsarang.com/en/xshell/" TargetMode="External"/><Relationship Id="rId9" Type="http://schemas.openxmlformats.org/officeDocument/2006/relationships/hyperlink" Target="https://www.mozilla.org/ko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inflearn.com/course/%EB%8F%84%EC%BB%A4-%EC%9E%85%EB%AC%B8/dashboar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123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6.png"/><Relationship Id="rId4" Type="http://schemas.openxmlformats.org/officeDocument/2006/relationships/image" Target="../media/image123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ko/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inflearn.com/course/%EB%8F%84%EC%BB%A4-%EC%9E%85%EB%AC%B8/dashboar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_VOQjI7mtQTEaTXXQIzLtQ" TargetMode="External"/><Relationship Id="rId1" Type="http://schemas.openxmlformats.org/officeDocument/2006/relationships/slideLayout" Target="../slideLayouts/slideLayout16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jpeg"/><Relationship Id="rId5" Type="http://schemas.openxmlformats.org/officeDocument/2006/relationships/image" Target="../media/image218.jpeg"/><Relationship Id="rId4" Type="http://schemas.openxmlformats.org/officeDocument/2006/relationships/image" Target="../media/image79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jpeg"/><Relationship Id="rId5" Type="http://schemas.openxmlformats.org/officeDocument/2006/relationships/image" Target="../media/image218.jpeg"/><Relationship Id="rId4" Type="http://schemas.openxmlformats.org/officeDocument/2006/relationships/image" Target="../media/image79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9.jpeg"/><Relationship Id="rId4" Type="http://schemas.openxmlformats.org/officeDocument/2006/relationships/image" Target="../media/image218.jpe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inflearn.com/course/%EB%8F%84%EC%BB%A4-%EC%9E%85%EB%AC%B8/dashboard" TargetMode="External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hyperlink" Target="https://hub.docker.com/r/google/cadvisor/" TargetMode="External"/><Relationship Id="rId4" Type="http://schemas.openxmlformats.org/officeDocument/2006/relationships/hyperlink" Target="https://github.com/google/cadvisor" TargetMode="Externa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hyperlink" Target="https://subicura.com/2017/02/25/container-orchestration-with-docker-swarm.html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ubicura.com/2017/02/25/container-orchestration-with-docker-swarm.html" TargetMode="External"/><Relationship Id="rId4" Type="http://schemas.openxmlformats.org/officeDocument/2006/relationships/hyperlink" Target="https://www.youtube.com/watch?v=tjOhXtr-jzY" TargetMode="Externa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tech-tajawal/create-cluster-using-docker-swarm-94d7b2a10c43" TargetMode="External"/><Relationship Id="rId4" Type="http://schemas.openxmlformats.org/officeDocument/2006/relationships/image" Target="../media/image229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bicura.com/2017/02/25/container-orchestration-with-docker-swarm.html" TargetMode="Externa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energystar.gov/products/low_carbon_it_campaign/12_ways_save_energy_data_center/server_virtualization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networkcomputing.com/guide-server-virtualization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researchgate.net/figure/Comparison-between-Traditional-Server-and-Virtualized-Server_fig3_324692035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hybridtp.ie/what-is-virtualization-what-are-its-benefits-and-how-can-i-get-the-solution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44bits.io/ko/keyword/linux-container#%EB%A6%AC%EB%88%85%EC%8A%A4-%EC%BB%A8%ED%85%8C%EC%9D%B4%EB%84%88%EB%9E%80" TargetMode="External"/><Relationship Id="rId13" Type="http://schemas.openxmlformats.org/officeDocument/2006/relationships/hyperlink" Target="https://ubuntu.com/server/docs/containers-lxc" TargetMode="External"/><Relationship Id="rId3" Type="http://schemas.openxmlformats.org/officeDocument/2006/relationships/hyperlink" Target="https://www.tecmint.com/install-docker-and-learn-containers-in-centos-rhel-7-6/" TargetMode="External"/><Relationship Id="rId7" Type="http://schemas.openxmlformats.org/officeDocument/2006/relationships/hyperlink" Target="https://www.joinc.co.kr/w/Site/cloud/Qemu/Basic" TargetMode="External"/><Relationship Id="rId12" Type="http://schemas.openxmlformats.org/officeDocument/2006/relationships/hyperlink" Target="https://github.com/ralfyang" TargetMode="External"/><Relationship Id="rId2" Type="http://schemas.openxmlformats.org/officeDocument/2006/relationships/hyperlink" Target="https://www.slideshare.net/pyrasis/docker-fordummies-44424016" TargetMode="External"/><Relationship Id="rId16" Type="http://schemas.openxmlformats.org/officeDocument/2006/relationships/hyperlink" Target="https://docs.microsoft.com/ko-kr/dotnet/architecture/microservices/container-docker-introduction/docker-define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javacodegeeks.com/2016/04/introduction-docker-part-1.html" TargetMode="External"/><Relationship Id="rId11" Type="http://schemas.openxmlformats.org/officeDocument/2006/relationships/hyperlink" Target="https://goofcode.github.io/container-101" TargetMode="External"/><Relationship Id="rId5" Type="http://schemas.openxmlformats.org/officeDocument/2006/relationships/hyperlink" Target="https://www.slideshare.net/Dawoony/docker-docker-msa-spring-boot-dsmentoring" TargetMode="External"/><Relationship Id="rId15" Type="http://schemas.openxmlformats.org/officeDocument/2006/relationships/hyperlink" Target="https://www.itworld.co.kr/news/105426" TargetMode="External"/><Relationship Id="rId10" Type="http://schemas.openxmlformats.org/officeDocument/2006/relationships/hyperlink" Target="https://hwan-shell.tistory.com/116" TargetMode="External"/><Relationship Id="rId4" Type="http://schemas.openxmlformats.org/officeDocument/2006/relationships/hyperlink" Target="http://pyrasis.com/private/2014/11/30/publish-docker-for-the-really-impatient-book" TargetMode="External"/><Relationship Id="rId9" Type="http://schemas.openxmlformats.org/officeDocument/2006/relationships/hyperlink" Target="http://www.opennaru.com/openshift/container/what-is-the-difference-between-docker-lxd-and-lxc/" TargetMode="External"/><Relationship Id="rId14" Type="http://schemas.openxmlformats.org/officeDocument/2006/relationships/hyperlink" Target="https://lethalbrains.com/dial-d-for-docker-part-1-235079a61e35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player.org/slide/11113210/" TargetMode="External"/><Relationship Id="rId2" Type="http://schemas.openxmlformats.org/officeDocument/2006/relationships/hyperlink" Target="https://secmem.tistory.com/30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secmem.tistory.com/308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lidesplayer.org/slide/11113210/" TargetMode="Externa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technectar.com/blogs/hypervisor-type-1-vs-type-2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geeksforgeeks.org/difference-between-full-virtualization-and-paravirtualization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geeksforgeeks.org/difference-between-full-virtualization-and-paravirtualization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darksoulstory.tistory.com/447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flearn.com/course/%EB%8F%84%EC%BB%A4-docker-%EC%84%9C%EB%B2%84-%EC%9E%90%EB%8F%99%ED%99%94" TargetMode="External"/><Relationship Id="rId3" Type="http://schemas.openxmlformats.org/officeDocument/2006/relationships/hyperlink" Target="https://www.44bits.io/ko" TargetMode="External"/><Relationship Id="rId7" Type="http://schemas.openxmlformats.org/officeDocument/2006/relationships/hyperlink" Target="https://www.inflearn.com/course/devops-docker-hands-on" TargetMode="External"/><Relationship Id="rId2" Type="http://schemas.openxmlformats.org/officeDocument/2006/relationships/hyperlink" Target="https://opentutorials.org/course/4781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playlist?list=PLApuRlvrZKogb78kKq1wRvrjg1VMwYrvi" TargetMode="External"/><Relationship Id="rId5" Type="http://schemas.openxmlformats.org/officeDocument/2006/relationships/hyperlink" Target="https://www.gloriouscoding.com/25860b4c-37df-451d-9f09-c3592529790e" TargetMode="External"/><Relationship Id="rId10" Type="http://schemas.openxmlformats.org/officeDocument/2006/relationships/hyperlink" Target="https://www.inflearn.com/course/%EB%8F%84%EC%BB%A4-%EC%BB%B4%ED%8F%AC%EC%A6%88" TargetMode="External"/><Relationship Id="rId4" Type="http://schemas.openxmlformats.org/officeDocument/2006/relationships/hyperlink" Target="https://www.44bits.io/ko/post/almost-perfect-development-environment-with-docker-and-docker-compose" TargetMode="External"/><Relationship Id="rId9" Type="http://schemas.openxmlformats.org/officeDocument/2006/relationships/hyperlink" Target="https://www.inflearn.com/course/%EB%8F%84%EC%BB%A4-%EC%9E%85%EB%AC%B8/dashboard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-JwAM6XF8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ntainers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ntainers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ntainer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ntainers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mart.com/proddetail/40-feet-high-cube-container-6566323748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W9CAH9nSL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W9CAH9nSL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nterpriseai.news/2014/08/18/ibm-techies-pit-docker-kvm-bare-metal/" TargetMode="External"/><Relationship Id="rId4" Type="http://schemas.openxmlformats.org/officeDocument/2006/relationships/hyperlink" Target="https://www.enterpriseai.news/wp-content/uploads/2014/08/ibm-various-virtualization.jpg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obyproject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hyperlink" Target="https://github.com/moby/moby" TargetMode="External"/><Relationship Id="rId4" Type="http://schemas.openxmlformats.org/officeDocument/2006/relationships/hyperlink" Target="https://github.com/docker/docker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44bits.io/ko/post/why-should-i-use-docker-container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nflearn.com/course/%EB%8F%84%EC%BB%A4-%EC%9E%85%EB%AC%B8/dashboard" TargetMode="External"/><Relationship Id="rId4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nsights.stackoverflow.com/survey/2021#most-loved-dreaded-and-wanted-tools-tech-want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blog/docker-index-shows-surging-momentum-in-developer-community-activity-agai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eb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ysdig.com/blog/2018-docker-usage-report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pyrasis.com/docker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dokku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" TargetMode="Externa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1560603" y="1784441"/>
            <a:ext cx="9272860" cy="1238250"/>
          </a:xfrm>
          <a:solidFill>
            <a:schemeClr val="bg1">
              <a:alpha val="0"/>
            </a:schemeClr>
          </a:solidFill>
          <a:ln>
            <a:noFill/>
          </a:ln>
        </p:spPr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  <a:latin typeface="Verdana" pitchFamily="34" charset="0"/>
              </a:rPr>
              <a:t>Understanding of </a:t>
            </a:r>
            <a:br>
              <a:rPr lang="en-US" sz="4400" b="1" dirty="0">
                <a:solidFill>
                  <a:srgbClr val="FF0000"/>
                </a:solidFill>
                <a:latin typeface="Verdana" pitchFamily="34" charset="0"/>
              </a:rPr>
            </a:br>
            <a:r>
              <a:rPr lang="en-US" sz="4400" b="1" dirty="0">
                <a:solidFill>
                  <a:srgbClr val="FF0000"/>
                </a:solidFill>
                <a:latin typeface="Verdana" pitchFamily="34" charset="0"/>
              </a:rPr>
              <a:t>Cloud Computing, Docker </a:t>
            </a:r>
            <a:br>
              <a:rPr lang="en-US" sz="4400" b="1" dirty="0">
                <a:solidFill>
                  <a:srgbClr val="FF0000"/>
                </a:solidFill>
                <a:latin typeface="Verdana" pitchFamily="34" charset="0"/>
              </a:rPr>
            </a:br>
            <a:r>
              <a:rPr lang="en-US" sz="4400" b="1" dirty="0">
                <a:solidFill>
                  <a:srgbClr val="FF0000"/>
                </a:solidFill>
                <a:latin typeface="Verdana" pitchFamily="34" charset="0"/>
              </a:rPr>
              <a:t>and Container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143376" y="5164436"/>
            <a:ext cx="7602088" cy="10112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</a:pPr>
            <a:r>
              <a:rPr lang="en-US" altLang="ko-KR" sz="1950" b="1" dirty="0">
                <a:solidFill>
                  <a:srgbClr val="0070C0"/>
                </a:solidFill>
                <a:latin typeface="Verdana" pitchFamily="34" charset="0"/>
                <a:ea typeface="맑은 고딕" pitchFamily="50" charset="-127"/>
              </a:rPr>
              <a:t>Bok, </a:t>
            </a:r>
            <a:r>
              <a:rPr lang="en-US" altLang="ko-KR" sz="1950" b="1">
                <a:solidFill>
                  <a:srgbClr val="0070C0"/>
                </a:solidFill>
                <a:latin typeface="Verdana" pitchFamily="34" charset="0"/>
                <a:ea typeface="맑은 고딕" pitchFamily="50" charset="-127"/>
              </a:rPr>
              <a:t>JongSoon</a:t>
            </a:r>
            <a:endParaRPr lang="en-US" altLang="ko-KR" sz="1950" b="1" dirty="0">
              <a:solidFill>
                <a:srgbClr val="0070C0"/>
              </a:solidFill>
              <a:latin typeface="Verdana" pitchFamily="34" charset="0"/>
              <a:ea typeface="맑은 고딕" pitchFamily="50" charset="-127"/>
            </a:endParaRPr>
          </a:p>
          <a:p>
            <a:pPr algn="r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</a:pPr>
            <a:r>
              <a:rPr lang="en-US" altLang="ko-KR" sz="1950" b="1" dirty="0">
                <a:solidFill>
                  <a:srgbClr val="0070C0"/>
                </a:solidFill>
                <a:latin typeface="Verdana" pitchFamily="34" charset="0"/>
                <a:ea typeface="맑은 고딕" pitchFamily="50" charset="-127"/>
              </a:rPr>
              <a:t>javaexpert@nate.com </a:t>
            </a:r>
          </a:p>
          <a:p>
            <a:pPr algn="r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</a:pPr>
            <a:r>
              <a:rPr lang="en-US" sz="1950" b="1" dirty="0">
                <a:solidFill>
                  <a:srgbClr val="0070C0"/>
                </a:solidFill>
                <a:latin typeface="Verdana" pitchFamily="34" charset="0"/>
                <a:ea typeface="맑은 고딕" pitchFamily="50" charset="-127"/>
              </a:rPr>
              <a:t>https://github.com/swacademy/Docker-Container</a:t>
            </a:r>
            <a:endParaRPr lang="en-US" altLang="ko-KR" sz="1950" b="1" dirty="0">
              <a:solidFill>
                <a:srgbClr val="0070C0"/>
              </a:solidFill>
              <a:latin typeface="Verdana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63502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EA06E0-D27C-4A37-89C9-3820779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New Technology Trends</a:t>
            </a:r>
            <a:endParaRPr lang="ko-KR" altLang="en-US" sz="3200" dirty="0"/>
          </a:p>
        </p:txBody>
      </p:sp>
      <p:pic>
        <p:nvPicPr>
          <p:cNvPr id="1026" name="Picture 2" descr="http://img.etnews.com/news_ebuzz/afieldfile/2012/01/03/c_bk010101_69328_2.jpg">
            <a:extLst>
              <a:ext uri="{FF2B5EF4-FFF2-40B4-BE49-F238E27FC236}">
                <a16:creationId xmlns:a16="http://schemas.microsoft.com/office/drawing/2014/main" id="{107DD92D-51A2-4BAC-995B-9B19F9159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4" y="1125538"/>
            <a:ext cx="4074252" cy="242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AC867B-120D-46FE-B957-FC518F48C770}"/>
              </a:ext>
            </a:extLst>
          </p:cNvPr>
          <p:cNvSpPr txBox="1"/>
          <p:nvPr/>
        </p:nvSpPr>
        <p:spPr>
          <a:xfrm>
            <a:off x="5279842" y="5037336"/>
            <a:ext cx="6697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hlinkClick r:id="rId3"/>
              </a:rPr>
              <a:t>http://blog.naver.com/PostView.nhn?blogId=sysoitdotcom&amp;logNo=220508531433&amp;parentCategoryNo=&amp;categoryNo=66&amp;viewDate=&amp;isShowPopularPosts=true&amp;from=search</a:t>
            </a:r>
            <a:r>
              <a:rPr lang="en-US" altLang="ko-KR" sz="700" dirty="0"/>
              <a:t> </a:t>
            </a:r>
            <a:endParaRPr lang="ko-KR" altLang="en-US" sz="7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223128-0CEE-4BBD-BB78-6C185B471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68" y="1125538"/>
            <a:ext cx="6697168" cy="3939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E1393C-ABB2-474D-B6FB-C21C2CDE9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9" y="1125538"/>
            <a:ext cx="918345" cy="39117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622142-ADB1-424C-BCA2-1AED6615C184}"/>
              </a:ext>
            </a:extLst>
          </p:cNvPr>
          <p:cNvSpPr txBox="1"/>
          <p:nvPr/>
        </p:nvSpPr>
        <p:spPr>
          <a:xfrm>
            <a:off x="178964" y="3553792"/>
            <a:ext cx="2820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hlinkClick r:id="rId6"/>
              </a:rPr>
              <a:t>http://www.nextdaily.co.kr/news/article.html?id=20081110800135</a:t>
            </a:r>
            <a:r>
              <a:rPr lang="en-US" altLang="ko-KR" sz="700" dirty="0"/>
              <a:t> </a:t>
            </a:r>
            <a:endParaRPr lang="ko-KR" altLang="en-US" sz="7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003D576-6E9F-4434-886C-38F7529883AF}"/>
              </a:ext>
            </a:extLst>
          </p:cNvPr>
          <p:cNvSpPr/>
          <p:nvPr/>
        </p:nvSpPr>
        <p:spPr bwMode="auto">
          <a:xfrm>
            <a:off x="2898270" y="1125538"/>
            <a:ext cx="3613366" cy="69512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4046518-C72E-4C39-9E71-60B1F687EED2}"/>
              </a:ext>
            </a:extLst>
          </p:cNvPr>
          <p:cNvSpPr/>
          <p:nvPr/>
        </p:nvSpPr>
        <p:spPr bwMode="auto">
          <a:xfrm>
            <a:off x="106810" y="3112767"/>
            <a:ext cx="1137810" cy="31623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A64F8BD-71DA-48A0-9B40-10B8B3EFF47B}"/>
              </a:ext>
            </a:extLst>
          </p:cNvPr>
          <p:cNvSpPr/>
          <p:nvPr/>
        </p:nvSpPr>
        <p:spPr bwMode="auto">
          <a:xfrm>
            <a:off x="2852089" y="3112766"/>
            <a:ext cx="1137810" cy="31623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312385C-7B9D-4264-A549-961C39A95E53}"/>
              </a:ext>
            </a:extLst>
          </p:cNvPr>
          <p:cNvSpPr/>
          <p:nvPr/>
        </p:nvSpPr>
        <p:spPr bwMode="auto">
          <a:xfrm>
            <a:off x="6511636" y="4721103"/>
            <a:ext cx="1137810" cy="31623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30504"/>
      </p:ext>
    </p:extLst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1811046"/>
            <a:ext cx="11072003" cy="434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2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 Download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pull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다운받을 이미지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&lt;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버전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059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무작정 따라하기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5345F7-4E9B-49AF-BFBF-67801849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74" y="2880312"/>
            <a:ext cx="11444052" cy="25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95342"/>
      </p:ext>
    </p:extLst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1811046"/>
            <a:ext cx="11072003" cy="434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3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images</a:t>
            </a:r>
            <a:endParaRPr lang="en-US" altLang="ko-KR" b="1" i="1" dirty="0">
              <a:solidFill>
                <a:srgbClr val="0070C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059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무작정 따라하기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54FC1C-6D96-427C-AD23-1F84E47F9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97" y="2874607"/>
            <a:ext cx="10842245" cy="242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61224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1811046"/>
            <a:ext cx="11072003" cy="434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4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run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옵션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 &lt;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 이름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 &lt;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실행할 파일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i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</a:t>
            </a:r>
            <a:r>
              <a:rPr lang="en-US" altLang="ko-K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b="1" i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(interactive), -t(Pseudo-</a:t>
            </a:r>
            <a:r>
              <a:rPr lang="en-US" altLang="ko-K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tty</a:t>
            </a:r>
            <a:r>
              <a:rPr lang="en-US" altLang="ko-KR" b="1" i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) : </a:t>
            </a:r>
            <a:r>
              <a:rPr lang="en-US" altLang="ko-KR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Bash shell</a:t>
            </a:r>
            <a:r>
              <a:rPr lang="ko-KR" alt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 작업하기</a:t>
            </a:r>
            <a:endParaRPr lang="en-US" altLang="ko-KR" sz="2400" b="1" i="1" dirty="0">
              <a:solidFill>
                <a:srgbClr val="0070C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i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--name : </a:t>
            </a:r>
            <a:r>
              <a:rPr lang="en-US" altLang="ko-KR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Container </a:t>
            </a:r>
            <a:r>
              <a:rPr lang="ko-KR" alt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endParaRPr lang="en-US" altLang="ko-KR" sz="2400" b="1" i="1" dirty="0">
              <a:solidFill>
                <a:srgbClr val="0070C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exit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나오기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059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무작정 따라하기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991A10-F528-4CBB-8414-EC8883E83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908" y="3415533"/>
            <a:ext cx="7332828" cy="34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39650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1811046"/>
            <a:ext cx="11072003" cy="434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5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ps</a:t>
            </a:r>
            <a:endParaRPr lang="en-US" altLang="ko-KR" b="1" i="1" dirty="0">
              <a:solidFill>
                <a:srgbClr val="0070C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i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-a(all) : 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모든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목록</a:t>
            </a:r>
            <a:endParaRPr lang="en-US" altLang="ko-KR" sz="2400" b="1" i="1" dirty="0">
              <a:solidFill>
                <a:srgbClr val="0070C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i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-a </a:t>
            </a:r>
            <a:r>
              <a:rPr lang="ko-KR" altLang="en-US" b="1" i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옵션 없이 사용 </a:t>
            </a:r>
            <a:r>
              <a:rPr lang="en-US" altLang="ko-KR" b="1" i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 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실행 중인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Container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 확인</a:t>
            </a:r>
            <a:endParaRPr lang="en-US" altLang="ko-KR" b="1" i="1" dirty="0">
              <a:solidFill>
                <a:srgbClr val="0070C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059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무작정 따라하기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AA2B15-1901-4D11-A9AE-4B24FF890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5" y="3429000"/>
            <a:ext cx="11974569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61687"/>
      </p:ext>
    </p:extLst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1811046"/>
            <a:ext cx="11072003" cy="434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6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start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&lt;Container 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059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무작정 따라하기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7AE9CE-3B17-4581-B8F6-B26569BBB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43" y="2774245"/>
            <a:ext cx="11272114" cy="19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2889"/>
      </p:ext>
    </p:extLst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1811046"/>
            <a:ext cx="11072003" cy="434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7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중지하기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stop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&lt;Container 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059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무작정 따라하기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0FAC71-B50A-4A37-BC10-C56FBBDA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2865614"/>
            <a:ext cx="11473525" cy="20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10833"/>
      </p:ext>
    </p:extLst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1811046"/>
            <a:ext cx="11072003" cy="434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8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attach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&lt;Container 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059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무작정 따라하기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86239F-E253-4178-B3E9-B4F3233A1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2609957"/>
            <a:ext cx="6419850" cy="42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5381"/>
      </p:ext>
    </p:extLst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1811046"/>
            <a:ext cx="11072003" cy="434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9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해제하기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Container 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중지 및 접속해제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exit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Container 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접속만 해제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Ctrl + P, Ctrl + Q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059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무작정 따라하기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354980"/>
      </p:ext>
    </p:extLst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1811046"/>
            <a:ext cx="11072003" cy="434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1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rm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&lt;Container 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059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무작정 따라하기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4F231B-E767-4781-8979-66DFC1C0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16" y="2701227"/>
            <a:ext cx="11748016" cy="275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86420"/>
      </p:ext>
    </p:extLst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1811046"/>
            <a:ext cx="11072003" cy="434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11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rmi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&lt;Image 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059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무작정 따라하기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4C3FE7-D9C7-44F1-92E3-B337F1276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5" y="2729785"/>
            <a:ext cx="10975810" cy="40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6152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886AD0-2A8D-43EB-9C93-184E575F81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5"/>
          <a:stretch/>
        </p:blipFill>
        <p:spPr>
          <a:xfrm>
            <a:off x="3548206" y="1411862"/>
            <a:ext cx="7682714" cy="390132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69A6EF6-8BF4-4FBE-BC29-DAB515EC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</a:t>
            </a:r>
            <a:endParaRPr lang="ko-KR" altLang="en-US" sz="3200" dirty="0"/>
          </a:p>
        </p:txBody>
      </p:sp>
      <p:pic>
        <p:nvPicPr>
          <p:cNvPr id="7" name="Picture 2" descr="클라우드 캔.">
            <a:extLst>
              <a:ext uri="{FF2B5EF4-FFF2-40B4-BE49-F238E27FC236}">
                <a16:creationId xmlns:a16="http://schemas.microsoft.com/office/drawing/2014/main" id="{15D9D710-7957-45BA-984A-D2EFA89E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080" y="1487123"/>
            <a:ext cx="2098964" cy="439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E761C1-485A-4532-986C-89DFF97F7D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4629" y="3684777"/>
            <a:ext cx="3047767" cy="19224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75417205"/>
      </p:ext>
    </p:extLst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4882226"/>
            <a:ext cx="11072003" cy="1278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하나의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Process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완벽하게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Isolate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pic>
        <p:nvPicPr>
          <p:cNvPr id="5122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6FC151EB-D85D-4C99-B9BD-660FE842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2" y="1959440"/>
            <a:ext cx="2774766" cy="21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ode.js logo.svg">
            <a:extLst>
              <a:ext uri="{FF2B5EF4-FFF2-40B4-BE49-F238E27FC236}">
                <a16:creationId xmlns:a16="http://schemas.microsoft.com/office/drawing/2014/main" id="{5A1161E2-AFBB-4172-B8CD-A6A74F20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89" y="3384727"/>
            <a:ext cx="1346619" cy="82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8CA12F0C-0C7F-443B-8A7B-6025BD1C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818" y="1959440"/>
            <a:ext cx="2774766" cy="21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BE90910F-8ECE-4A29-AEF7-190E6AC50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380" y="1959440"/>
            <a:ext cx="2774766" cy="21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HP-logo.svg">
            <a:extLst>
              <a:ext uri="{FF2B5EF4-FFF2-40B4-BE49-F238E27FC236}">
                <a16:creationId xmlns:a16="http://schemas.microsoft.com/office/drawing/2014/main" id="{302208FA-5EED-460E-8A34-263DA4F8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30" y="3384725"/>
            <a:ext cx="1525833" cy="82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download.logo.wine/logo/MySQL/MySQL-Logo.wine.png">
            <a:extLst>
              <a:ext uri="{FF2B5EF4-FFF2-40B4-BE49-F238E27FC236}">
                <a16:creationId xmlns:a16="http://schemas.microsoft.com/office/drawing/2014/main" id="{CC8E0E9C-284C-4F79-B64E-59D484B7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96" y="3311087"/>
            <a:ext cx="1346620" cy="8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96BE7CE-85EA-4AA9-8043-FEF870F15552}"/>
              </a:ext>
            </a:extLst>
          </p:cNvPr>
          <p:cNvCxnSpPr/>
          <p:nvPr/>
        </p:nvCxnSpPr>
        <p:spPr bwMode="auto">
          <a:xfrm>
            <a:off x="4058662" y="1959440"/>
            <a:ext cx="0" cy="2310556"/>
          </a:xfrm>
          <a:prstGeom prst="line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35CAA4-4FD2-4418-9D5C-B86588432C3A}"/>
              </a:ext>
            </a:extLst>
          </p:cNvPr>
          <p:cNvCxnSpPr/>
          <p:nvPr/>
        </p:nvCxnSpPr>
        <p:spPr bwMode="auto">
          <a:xfrm>
            <a:off x="8173462" y="1959440"/>
            <a:ext cx="0" cy="2310556"/>
          </a:xfrm>
          <a:prstGeom prst="line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2586946423"/>
      </p:ext>
    </p:extLst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Docker - Home | Facebook">
            <a:extLst>
              <a:ext uri="{FF2B5EF4-FFF2-40B4-BE49-F238E27FC236}">
                <a16:creationId xmlns:a16="http://schemas.microsoft.com/office/drawing/2014/main" id="{70FE4827-F1A9-4183-B595-0D0B9733D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26" y="2985580"/>
            <a:ext cx="4349233" cy="16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5454363" cy="438503"/>
          </a:xfrm>
        </p:spPr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4882226"/>
            <a:ext cx="11072003" cy="1278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하나의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Process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완벽하게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Isolate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입장에서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하나의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7AD67C-61C8-437B-AF0D-59BDCB4AAA6B}"/>
              </a:ext>
            </a:extLst>
          </p:cNvPr>
          <p:cNvGrpSpPr/>
          <p:nvPr/>
        </p:nvGrpSpPr>
        <p:grpSpPr>
          <a:xfrm>
            <a:off x="3901447" y="2195687"/>
            <a:ext cx="4074450" cy="896938"/>
            <a:chOff x="543732" y="1959440"/>
            <a:chExt cx="11055414" cy="2310556"/>
          </a:xfrm>
        </p:grpSpPr>
        <p:pic>
          <p:nvPicPr>
            <p:cNvPr id="5122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6FC151EB-D85D-4C99-B9BD-660FE8429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32" y="1959440"/>
              <a:ext cx="2774766" cy="2158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Node.js logo.svg">
              <a:extLst>
                <a:ext uri="{FF2B5EF4-FFF2-40B4-BE49-F238E27FC236}">
                  <a16:creationId xmlns:a16="http://schemas.microsoft.com/office/drawing/2014/main" id="{5A1161E2-AFBB-4172-B8CD-A6A74F20C7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189" y="3384727"/>
              <a:ext cx="1346619" cy="82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8CA12F0C-0C7F-443B-8A7B-6025BD1CF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818" y="1959440"/>
              <a:ext cx="2774766" cy="2158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BE90910F-8ECE-4A29-AEF7-190E6AC50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380" y="1959440"/>
              <a:ext cx="2774766" cy="2158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PHP-logo.svg">
              <a:extLst>
                <a:ext uri="{FF2B5EF4-FFF2-40B4-BE49-F238E27FC236}">
                  <a16:creationId xmlns:a16="http://schemas.microsoft.com/office/drawing/2014/main" id="{302208FA-5EED-460E-8A34-263DA4F80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4730" y="3384725"/>
              <a:ext cx="1525833" cy="824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download.logo.wine/logo/MySQL/MySQL-Logo.wine.png">
              <a:extLst>
                <a:ext uri="{FF2B5EF4-FFF2-40B4-BE49-F238E27FC236}">
                  <a16:creationId xmlns:a16="http://schemas.microsoft.com/office/drawing/2014/main" id="{CC8E0E9C-284C-4F79-B64E-59D484B77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2196" y="3311087"/>
              <a:ext cx="1346620" cy="89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96BE7CE-85EA-4AA9-8043-FEF870F15552}"/>
                </a:ext>
              </a:extLst>
            </p:cNvPr>
            <p:cNvCxnSpPr/>
            <p:nvPr/>
          </p:nvCxnSpPr>
          <p:spPr bwMode="auto">
            <a:xfrm>
              <a:off x="4058662" y="1959440"/>
              <a:ext cx="0" cy="2310556"/>
            </a:xfrm>
            <a:prstGeom prst="line">
              <a:avLst/>
            </a:prstGeom>
            <a:solidFill>
              <a:schemeClr val="accent1"/>
            </a:solidFill>
            <a:ln w="889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A35CAA4-4FD2-4418-9D5C-B86588432C3A}"/>
                </a:ext>
              </a:extLst>
            </p:cNvPr>
            <p:cNvCxnSpPr/>
            <p:nvPr/>
          </p:nvCxnSpPr>
          <p:spPr bwMode="auto">
            <a:xfrm>
              <a:off x="8173462" y="1959440"/>
              <a:ext cx="0" cy="2310556"/>
            </a:xfrm>
            <a:prstGeom prst="line">
              <a:avLst/>
            </a:prstGeom>
            <a:solidFill>
              <a:schemeClr val="accent1"/>
            </a:solidFill>
            <a:ln w="889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6150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7CCA8701-6A6C-4EB0-8B9F-3403AF66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60" y="1975774"/>
            <a:ext cx="2208753" cy="271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설명선: 굽은 선 4">
            <a:extLst>
              <a:ext uri="{FF2B5EF4-FFF2-40B4-BE49-F238E27FC236}">
                <a16:creationId xmlns:a16="http://schemas.microsoft.com/office/drawing/2014/main" id="{D8FDCB54-00CD-4A0A-ADF6-A1730C2A0577}"/>
              </a:ext>
            </a:extLst>
          </p:cNvPr>
          <p:cNvSpPr/>
          <p:nvPr/>
        </p:nvSpPr>
        <p:spPr bwMode="auto">
          <a:xfrm>
            <a:off x="9402618" y="2614694"/>
            <a:ext cx="2567709" cy="6919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4352"/>
              <a:gd name="adj6" fmla="val -81199"/>
            </a:avLst>
          </a:prstGeom>
          <a:solidFill>
            <a:srgbClr val="FFFF00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lg" len="lg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dockerd</a:t>
            </a:r>
            <a:endParaRPr kumimoji="1" lang="en-US" altLang="ko-KR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ea typeface="굴림" pitchFamily="50" charset="-127"/>
              <a:cs typeface="Courier New" panose="02070309020205020404" pitchFamily="49" charset="0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Docker </a:t>
            </a:r>
            <a:r>
              <a:rPr kumimoji="1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실행 </a:t>
            </a: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Platform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385491"/>
      </p:ext>
    </p:extLst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Layered File System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aufs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btrfs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Overlayfs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적층형 이미지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효율적 저장소 관리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/Network bandwidth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절감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실행되는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들의 집합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환경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변경할 수 있음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환경을 저장해서 새로운 이미지를 만든다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Read Only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Writable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</p:spTree>
    <p:extLst>
      <p:ext uri="{BB962C8B-B14F-4D97-AF65-F5344CB8AC3E}">
        <p14:creationId xmlns:p14="http://schemas.microsoft.com/office/powerpoint/2010/main" val="3894113773"/>
      </p:ext>
    </p:extLst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pic>
        <p:nvPicPr>
          <p:cNvPr id="19458" name="Picture 2" descr="Docker Layer">
            <a:extLst>
              <a:ext uri="{FF2B5EF4-FFF2-40B4-BE49-F238E27FC236}">
                <a16:creationId xmlns:a16="http://schemas.microsoft.com/office/drawing/2014/main" id="{FFF0C44E-296C-43A0-8945-2DC647BD7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4" y="1916575"/>
            <a:ext cx="10076873" cy="399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0CFDE-2CBF-4BE3-8350-BFA07606BDE6}"/>
              </a:ext>
            </a:extLst>
          </p:cNvPr>
          <p:cNvSpPr txBox="1"/>
          <p:nvPr/>
        </p:nvSpPr>
        <p:spPr>
          <a:xfrm>
            <a:off x="1006764" y="6560498"/>
            <a:ext cx="680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4"/>
              </a:rPr>
              <a:t>https://subicura.com/2017/01/19/docker-guide-for-beginners-1.html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9323488"/>
      </p:ext>
    </p:extLst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pic>
        <p:nvPicPr>
          <p:cNvPr id="5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A69D62A4-5432-4614-BE1D-66221D46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2296865"/>
            <a:ext cx="4564733" cy="35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41A3C7A-04C0-44A6-B00D-48C63520B881}"/>
              </a:ext>
            </a:extLst>
          </p:cNvPr>
          <p:cNvSpPr/>
          <p:nvPr/>
        </p:nvSpPr>
        <p:spPr bwMode="auto">
          <a:xfrm>
            <a:off x="5190836" y="3094182"/>
            <a:ext cx="1745673" cy="1634836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B39FF2-94BC-4189-823E-7710FAEE4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96" y="1935612"/>
            <a:ext cx="4002511" cy="427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6832"/>
      </p:ext>
    </p:extLst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pic>
        <p:nvPicPr>
          <p:cNvPr id="5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A69D62A4-5432-4614-BE1D-66221D46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9" y="3316774"/>
            <a:ext cx="1769386" cy="137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41A3C7A-04C0-44A6-B00D-48C63520B881}"/>
              </a:ext>
            </a:extLst>
          </p:cNvPr>
          <p:cNvSpPr/>
          <p:nvPr/>
        </p:nvSpPr>
        <p:spPr bwMode="auto">
          <a:xfrm>
            <a:off x="1949675" y="3758420"/>
            <a:ext cx="905164" cy="51261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B39FF2-94BC-4189-823E-7710FAEE4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39" y="2890652"/>
            <a:ext cx="2316759" cy="247382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BDEB957-67C6-4B3F-9262-9326BC399D22}"/>
              </a:ext>
            </a:extLst>
          </p:cNvPr>
          <p:cNvSpPr/>
          <p:nvPr/>
        </p:nvSpPr>
        <p:spPr bwMode="auto">
          <a:xfrm>
            <a:off x="5261957" y="3743676"/>
            <a:ext cx="905164" cy="52277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F35731-3EBA-490D-9FF2-95C939616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99" y="2822641"/>
            <a:ext cx="1762125" cy="260985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B4ABC37-61C9-499F-B88A-25F635A28516}"/>
              </a:ext>
            </a:extLst>
          </p:cNvPr>
          <p:cNvSpPr/>
          <p:nvPr/>
        </p:nvSpPr>
        <p:spPr bwMode="auto">
          <a:xfrm>
            <a:off x="8316402" y="3791614"/>
            <a:ext cx="862680" cy="426902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F6A2EC-6B6F-4509-AD13-C178121EC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335" y="3743676"/>
            <a:ext cx="1762125" cy="2609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B23408-4582-4CC2-B9CB-9D5457042139}"/>
              </a:ext>
            </a:extLst>
          </p:cNvPr>
          <p:cNvSpPr txBox="1"/>
          <p:nvPr/>
        </p:nvSpPr>
        <p:spPr>
          <a:xfrm>
            <a:off x="5261957" y="4266454"/>
            <a:ext cx="90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run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7AB96-441C-490E-896A-4D198520BB03}"/>
              </a:ext>
            </a:extLst>
          </p:cNvPr>
          <p:cNvSpPr txBox="1"/>
          <p:nvPr/>
        </p:nvSpPr>
        <p:spPr>
          <a:xfrm>
            <a:off x="8262200" y="4218516"/>
            <a:ext cx="102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pic>
        <p:nvPicPr>
          <p:cNvPr id="56322" name="Picture 2" descr="File:Ubuntu-logo.jpg">
            <a:extLst>
              <a:ext uri="{FF2B5EF4-FFF2-40B4-BE49-F238E27FC236}">
                <a16:creationId xmlns:a16="http://schemas.microsoft.com/office/drawing/2014/main" id="{3311485A-0BCE-473F-9E25-AD8EA9F5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149" y="5310617"/>
            <a:ext cx="1122331" cy="8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1FA018D-9AFD-44A8-A201-30EF2ED2DFFA}"/>
              </a:ext>
            </a:extLst>
          </p:cNvPr>
          <p:cNvGrpSpPr/>
          <p:nvPr/>
        </p:nvGrpSpPr>
        <p:grpSpPr>
          <a:xfrm>
            <a:off x="6360699" y="5422468"/>
            <a:ext cx="1858914" cy="905164"/>
            <a:chOff x="6360699" y="5422468"/>
            <a:chExt cx="1858914" cy="905164"/>
          </a:xfrm>
        </p:grpSpPr>
        <p:pic>
          <p:nvPicPr>
            <p:cNvPr id="17" name="Picture 2" descr="File:Ubuntu-logo.jpg">
              <a:extLst>
                <a:ext uri="{FF2B5EF4-FFF2-40B4-BE49-F238E27FC236}">
                  <a16:creationId xmlns:a16="http://schemas.microsoft.com/office/drawing/2014/main" id="{8F0D1E2F-9269-4DEF-B5D1-26CC1F20B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699" y="5454176"/>
              <a:ext cx="1122331" cy="841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324" name="Picture 4" descr="https://git-scm.com/images/logos/logomark-orange@2x.png">
              <a:extLst>
                <a:ext uri="{FF2B5EF4-FFF2-40B4-BE49-F238E27FC236}">
                  <a16:creationId xmlns:a16="http://schemas.microsoft.com/office/drawing/2014/main" id="{492F7AFE-96B9-460A-95CB-33F9A7B57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449" y="5422468"/>
              <a:ext cx="905164" cy="905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916A4648-1EB3-492F-A21A-E87D5FD94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342" y="1843274"/>
            <a:ext cx="1769386" cy="137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F29695-4383-4CE9-BFBC-A7CADB6A9FBB}"/>
              </a:ext>
            </a:extLst>
          </p:cNvPr>
          <p:cNvGrpSpPr/>
          <p:nvPr/>
        </p:nvGrpSpPr>
        <p:grpSpPr>
          <a:xfrm>
            <a:off x="9795280" y="2927520"/>
            <a:ext cx="997005" cy="451315"/>
            <a:chOff x="6360699" y="5422468"/>
            <a:chExt cx="1858914" cy="905164"/>
          </a:xfrm>
        </p:grpSpPr>
        <p:pic>
          <p:nvPicPr>
            <p:cNvPr id="22" name="Picture 2" descr="File:Ubuntu-logo.jpg">
              <a:extLst>
                <a:ext uri="{FF2B5EF4-FFF2-40B4-BE49-F238E27FC236}">
                  <a16:creationId xmlns:a16="http://schemas.microsoft.com/office/drawing/2014/main" id="{C7876DE5-026A-4B4E-ACDF-879FB00F0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699" y="5454176"/>
              <a:ext cx="1122331" cy="841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s://git-scm.com/images/logos/logomark-orange@2x.png">
              <a:extLst>
                <a:ext uri="{FF2B5EF4-FFF2-40B4-BE49-F238E27FC236}">
                  <a16:creationId xmlns:a16="http://schemas.microsoft.com/office/drawing/2014/main" id="{FD9BF330-463D-4962-BA0A-541B72AB1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449" y="5422468"/>
              <a:ext cx="905164" cy="905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901908"/>
      </p:ext>
    </p:extLst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Lab1.</a:t>
            </a:r>
            <a:r>
              <a:rPr lang="ko-KR" altLang="en-US" sz="4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Container vs Container Image </a:t>
            </a:r>
            <a:endParaRPr lang="en-US" sz="4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421512"/>
      </p:ext>
    </p:extLst>
  </p:cSld>
  <p:clrMapOvr>
    <a:masterClrMapping/>
  </p:clrMapOvr>
  <p:transition>
    <p:strips dir="rd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5454363" cy="438503"/>
          </a:xfrm>
        </p:spPr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pic>
        <p:nvPicPr>
          <p:cNvPr id="17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5176B7C4-D418-463B-9743-7699E131D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2296865"/>
            <a:ext cx="4564733" cy="35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D488F05-D5A7-4F4F-A5DA-3DB303FFAE6E}"/>
              </a:ext>
            </a:extLst>
          </p:cNvPr>
          <p:cNvSpPr/>
          <p:nvPr/>
        </p:nvSpPr>
        <p:spPr bwMode="auto">
          <a:xfrm>
            <a:off x="5190836" y="3094182"/>
            <a:ext cx="1745673" cy="1634836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A4594E-B730-45C7-820F-81349661C746}"/>
              </a:ext>
            </a:extLst>
          </p:cNvPr>
          <p:cNvGrpSpPr/>
          <p:nvPr/>
        </p:nvGrpSpPr>
        <p:grpSpPr>
          <a:xfrm>
            <a:off x="7340939" y="2658393"/>
            <a:ext cx="4359563" cy="2733964"/>
            <a:chOff x="7340939" y="2658393"/>
            <a:chExt cx="4359563" cy="273396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7E0F7BC-D36E-44D8-916C-356D501E1B20}"/>
                </a:ext>
              </a:extLst>
            </p:cNvPr>
            <p:cNvSpPr/>
            <p:nvPr/>
          </p:nvSpPr>
          <p:spPr bwMode="auto">
            <a:xfrm>
              <a:off x="7340939" y="2658393"/>
              <a:ext cx="4359563" cy="273396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$ run node 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D11E2FC-6B48-426A-9DAB-861E6053F11D}"/>
                </a:ext>
              </a:extLst>
            </p:cNvPr>
            <p:cNvCxnSpPr/>
            <p:nvPr/>
          </p:nvCxnSpPr>
          <p:spPr bwMode="auto">
            <a:xfrm>
              <a:off x="7340939" y="3096491"/>
              <a:ext cx="4359563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F5D6C3C-13AD-4785-B0A3-E8C9BFFD5B2E}"/>
                </a:ext>
              </a:extLst>
            </p:cNvPr>
            <p:cNvCxnSpPr/>
            <p:nvPr/>
          </p:nvCxnSpPr>
          <p:spPr bwMode="auto">
            <a:xfrm>
              <a:off x="7340939" y="4597394"/>
              <a:ext cx="4359563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4" name="Picture 4" descr="Node.js logo.svg">
              <a:extLst>
                <a:ext uri="{FF2B5EF4-FFF2-40B4-BE49-F238E27FC236}">
                  <a16:creationId xmlns:a16="http://schemas.microsoft.com/office/drawing/2014/main" id="{7301FC0C-A109-4AA3-B372-79FD196D5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429" y="4657011"/>
              <a:ext cx="1109390" cy="67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C5FDC4-AC54-49D2-8C93-EB01DD7DC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284" y="3116791"/>
              <a:ext cx="2705316" cy="1510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539213"/>
      </p:ext>
    </p:extLst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5454363" cy="438503"/>
          </a:xfrm>
        </p:spPr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pic>
        <p:nvPicPr>
          <p:cNvPr id="17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5176B7C4-D418-463B-9743-7699E131D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" y="2926300"/>
            <a:ext cx="2101332" cy="163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D488F05-D5A7-4F4F-A5DA-3DB303FFAE6E}"/>
              </a:ext>
            </a:extLst>
          </p:cNvPr>
          <p:cNvSpPr/>
          <p:nvPr/>
        </p:nvSpPr>
        <p:spPr bwMode="auto">
          <a:xfrm>
            <a:off x="2193697" y="3304991"/>
            <a:ext cx="905164" cy="877454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12CB54-2837-46E9-B08E-7686A035125B}"/>
              </a:ext>
            </a:extLst>
          </p:cNvPr>
          <p:cNvGrpSpPr/>
          <p:nvPr/>
        </p:nvGrpSpPr>
        <p:grpSpPr>
          <a:xfrm>
            <a:off x="3627922" y="2878491"/>
            <a:ext cx="2837534" cy="1756589"/>
            <a:chOff x="3627922" y="2878491"/>
            <a:chExt cx="2837534" cy="17565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7E0F7BC-D36E-44D8-916C-356D501E1B20}"/>
                </a:ext>
              </a:extLst>
            </p:cNvPr>
            <p:cNvSpPr/>
            <p:nvPr/>
          </p:nvSpPr>
          <p:spPr bwMode="auto">
            <a:xfrm>
              <a:off x="3627922" y="2878491"/>
              <a:ext cx="2837534" cy="175658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$ run node 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D11E2FC-6B48-426A-9DAB-861E6053F11D}"/>
                </a:ext>
              </a:extLst>
            </p:cNvPr>
            <p:cNvCxnSpPr/>
            <p:nvPr/>
          </p:nvCxnSpPr>
          <p:spPr bwMode="auto">
            <a:xfrm>
              <a:off x="3627922" y="3159972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F5D6C3C-13AD-4785-B0A3-E8C9BFFD5B2E}"/>
                </a:ext>
              </a:extLst>
            </p:cNvPr>
            <p:cNvCxnSpPr/>
            <p:nvPr/>
          </p:nvCxnSpPr>
          <p:spPr bwMode="auto">
            <a:xfrm>
              <a:off x="3627922" y="4124311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4" name="Picture 4" descr="Node.js logo.svg">
              <a:extLst>
                <a:ext uri="{FF2B5EF4-FFF2-40B4-BE49-F238E27FC236}">
                  <a16:creationId xmlns:a16="http://schemas.microsoft.com/office/drawing/2014/main" id="{7301FC0C-A109-4AA3-B372-79FD196D5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647" y="4162616"/>
              <a:ext cx="722075" cy="43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C5FDC4-AC54-49D2-8C93-EB01DD7DC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686" y="3173015"/>
              <a:ext cx="1760825" cy="970449"/>
            </a:xfrm>
            <a:prstGeom prst="rect">
              <a:avLst/>
            </a:prstGeom>
          </p:spPr>
        </p:pic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37629A2-7AE3-4D00-B480-0066DFC83939}"/>
              </a:ext>
            </a:extLst>
          </p:cNvPr>
          <p:cNvSpPr/>
          <p:nvPr/>
        </p:nvSpPr>
        <p:spPr bwMode="auto">
          <a:xfrm>
            <a:off x="6994517" y="3285162"/>
            <a:ext cx="905164" cy="877454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850776-6B4A-4A5F-9F5B-8A4D1A9BEE0E}"/>
              </a:ext>
            </a:extLst>
          </p:cNvPr>
          <p:cNvSpPr/>
          <p:nvPr/>
        </p:nvSpPr>
        <p:spPr bwMode="auto">
          <a:xfrm>
            <a:off x="8579536" y="2878491"/>
            <a:ext cx="2837534" cy="1756589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Execution Layer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Source Code Layer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Base Image Layer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7A702B5-54CA-499B-B4BD-732BCDAC6E4B}"/>
              </a:ext>
            </a:extLst>
          </p:cNvPr>
          <p:cNvCxnSpPr/>
          <p:nvPr/>
        </p:nvCxnSpPr>
        <p:spPr bwMode="auto">
          <a:xfrm>
            <a:off x="8579536" y="3304991"/>
            <a:ext cx="283753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2AF9E5B-FD16-46E9-BDF3-0D3C1CE1484E}"/>
              </a:ext>
            </a:extLst>
          </p:cNvPr>
          <p:cNvCxnSpPr/>
          <p:nvPr/>
        </p:nvCxnSpPr>
        <p:spPr bwMode="auto">
          <a:xfrm>
            <a:off x="8579536" y="4099593"/>
            <a:ext cx="283753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770742754"/>
      </p:ext>
    </p:extLst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5454363" cy="438503"/>
          </a:xfrm>
        </p:spPr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pic>
        <p:nvPicPr>
          <p:cNvPr id="17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5176B7C4-D418-463B-9743-7699E131D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" y="2926300"/>
            <a:ext cx="1348508" cy="104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D488F05-D5A7-4F4F-A5DA-3DB303FFAE6E}"/>
              </a:ext>
            </a:extLst>
          </p:cNvPr>
          <p:cNvSpPr/>
          <p:nvPr/>
        </p:nvSpPr>
        <p:spPr bwMode="auto">
          <a:xfrm>
            <a:off x="1440896" y="2990273"/>
            <a:ext cx="905164" cy="877454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12CB54-2837-46E9-B08E-7686A035125B}"/>
              </a:ext>
            </a:extLst>
          </p:cNvPr>
          <p:cNvGrpSpPr/>
          <p:nvPr/>
        </p:nvGrpSpPr>
        <p:grpSpPr>
          <a:xfrm>
            <a:off x="2454862" y="2871250"/>
            <a:ext cx="1898077" cy="1198906"/>
            <a:chOff x="1845743" y="2867717"/>
            <a:chExt cx="2883662" cy="17838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7E0F7BC-D36E-44D8-916C-356D501E1B20}"/>
                </a:ext>
              </a:extLst>
            </p:cNvPr>
            <p:cNvSpPr/>
            <p:nvPr/>
          </p:nvSpPr>
          <p:spPr bwMode="auto">
            <a:xfrm>
              <a:off x="1891871" y="2867717"/>
              <a:ext cx="2837534" cy="175658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$ run node 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20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D11E2FC-6B48-426A-9DAB-861E6053F11D}"/>
                </a:ext>
              </a:extLst>
            </p:cNvPr>
            <p:cNvCxnSpPr/>
            <p:nvPr/>
          </p:nvCxnSpPr>
          <p:spPr bwMode="auto">
            <a:xfrm>
              <a:off x="1845743" y="3246693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F5D6C3C-13AD-4785-B0A3-E8C9BFFD5B2E}"/>
                </a:ext>
              </a:extLst>
            </p:cNvPr>
            <p:cNvCxnSpPr/>
            <p:nvPr/>
          </p:nvCxnSpPr>
          <p:spPr bwMode="auto">
            <a:xfrm>
              <a:off x="1891871" y="4136365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4" name="Picture 4" descr="Node.js logo.svg">
              <a:extLst>
                <a:ext uri="{FF2B5EF4-FFF2-40B4-BE49-F238E27FC236}">
                  <a16:creationId xmlns:a16="http://schemas.microsoft.com/office/drawing/2014/main" id="{7301FC0C-A109-4AA3-B372-79FD196D5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937" y="4215361"/>
              <a:ext cx="722074" cy="43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C5FDC4-AC54-49D2-8C93-EB01DD7DC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0758" y="3244912"/>
              <a:ext cx="1760826" cy="970449"/>
            </a:xfrm>
            <a:prstGeom prst="rect">
              <a:avLst/>
            </a:prstGeom>
          </p:spPr>
        </p:pic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37629A2-7AE3-4D00-B480-0066DFC83939}"/>
              </a:ext>
            </a:extLst>
          </p:cNvPr>
          <p:cNvSpPr/>
          <p:nvPr/>
        </p:nvSpPr>
        <p:spPr bwMode="auto">
          <a:xfrm>
            <a:off x="4557842" y="2990273"/>
            <a:ext cx="905164" cy="877454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850776-6B4A-4A5F-9F5B-8A4D1A9BEE0E}"/>
              </a:ext>
            </a:extLst>
          </p:cNvPr>
          <p:cNvSpPr/>
          <p:nvPr/>
        </p:nvSpPr>
        <p:spPr bwMode="auto">
          <a:xfrm>
            <a:off x="5630940" y="2880548"/>
            <a:ext cx="1838529" cy="114064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Execution Layer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Source Code Layer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Base Image Layer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7A702B5-54CA-499B-B4BD-732BCDAC6E4B}"/>
              </a:ext>
            </a:extLst>
          </p:cNvPr>
          <p:cNvCxnSpPr>
            <a:cxnSpLocks/>
          </p:cNvCxnSpPr>
          <p:nvPr/>
        </p:nvCxnSpPr>
        <p:spPr bwMode="auto">
          <a:xfrm>
            <a:off x="5630940" y="3221864"/>
            <a:ext cx="183852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2AF9E5B-FD16-46E9-BDF3-0D3C1CE1484E}"/>
              </a:ext>
            </a:extLst>
          </p:cNvPr>
          <p:cNvCxnSpPr>
            <a:cxnSpLocks/>
          </p:cNvCxnSpPr>
          <p:nvPr/>
        </p:nvCxnSpPr>
        <p:spPr bwMode="auto">
          <a:xfrm>
            <a:off x="5651609" y="3600830"/>
            <a:ext cx="181786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32FE6EA-2F28-4786-B3E7-52F717E4964C}"/>
              </a:ext>
            </a:extLst>
          </p:cNvPr>
          <p:cNvSpPr/>
          <p:nvPr/>
        </p:nvSpPr>
        <p:spPr bwMode="auto">
          <a:xfrm>
            <a:off x="7637403" y="2969491"/>
            <a:ext cx="905164" cy="877454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FE365A-CB3A-4651-BD2F-605D8DA1462B}"/>
              </a:ext>
            </a:extLst>
          </p:cNvPr>
          <p:cNvSpPr/>
          <p:nvPr/>
        </p:nvSpPr>
        <p:spPr bwMode="auto">
          <a:xfrm>
            <a:off x="8710501" y="2735186"/>
            <a:ext cx="3189400" cy="16520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eox4567abcd…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sdfbc3563…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20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gacg546ahgc…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E509763-5A3C-4912-905F-7807192F42BD}"/>
              </a:ext>
            </a:extLst>
          </p:cNvPr>
          <p:cNvCxnSpPr>
            <a:cxnSpLocks/>
          </p:cNvCxnSpPr>
          <p:nvPr/>
        </p:nvCxnSpPr>
        <p:spPr bwMode="auto">
          <a:xfrm flipV="1">
            <a:off x="8710501" y="3221864"/>
            <a:ext cx="3189400" cy="29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A3617C-7731-424E-B4A1-BA33C91C62F2}"/>
              </a:ext>
            </a:extLst>
          </p:cNvPr>
          <p:cNvCxnSpPr>
            <a:cxnSpLocks/>
          </p:cNvCxnSpPr>
          <p:nvPr/>
        </p:nvCxnSpPr>
        <p:spPr bwMode="auto">
          <a:xfrm flipV="1">
            <a:off x="8710501" y="3895436"/>
            <a:ext cx="3189400" cy="29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55156B-9A28-45B1-93AF-2CBEA5C94401}"/>
              </a:ext>
            </a:extLst>
          </p:cNvPr>
          <p:cNvSpPr txBox="1"/>
          <p:nvPr/>
        </p:nvSpPr>
        <p:spPr>
          <a:xfrm>
            <a:off x="10041938" y="4456262"/>
            <a:ext cx="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UUID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81069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69A6EF6-8BF4-4FBE-BC29-DAB515EC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pic>
        <p:nvPicPr>
          <p:cNvPr id="7" name="Picture 2" descr="클라우드 캔.">
            <a:extLst>
              <a:ext uri="{FF2B5EF4-FFF2-40B4-BE49-F238E27FC236}">
                <a16:creationId xmlns:a16="http://schemas.microsoft.com/office/drawing/2014/main" id="{15D9D710-7957-45BA-984A-D2EFA89E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080" y="1487123"/>
            <a:ext cx="2098964" cy="439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X Icon Png Transparent Images – Free PNG Images Vector, PSD, Clipart,  Templates">
            <a:extLst>
              <a:ext uri="{FF2B5EF4-FFF2-40B4-BE49-F238E27FC236}">
                <a16:creationId xmlns:a16="http://schemas.microsoft.com/office/drawing/2014/main" id="{30FA8872-8045-4C12-9FF0-0F2A9754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58" y="1347319"/>
            <a:ext cx="3803521" cy="38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BD20BD-1ECA-4762-9212-CC09A6E71F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5"/>
          <a:stretch/>
        </p:blipFill>
        <p:spPr>
          <a:xfrm>
            <a:off x="3548206" y="1411862"/>
            <a:ext cx="7682714" cy="3901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E761C1-485A-4532-986C-89DFF97F7D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4629" y="3684777"/>
            <a:ext cx="3047767" cy="19224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2" descr="Red X Icon Png Transparent Images – Free PNG Images Vector, PSD, Clipart,  Templates">
            <a:extLst>
              <a:ext uri="{FF2B5EF4-FFF2-40B4-BE49-F238E27FC236}">
                <a16:creationId xmlns:a16="http://schemas.microsoft.com/office/drawing/2014/main" id="{C0411F69-0BC1-4A2F-B02A-72CA4A87F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92" y="1347318"/>
            <a:ext cx="3803521" cy="38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6558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Docker - Home | Facebook">
            <a:extLst>
              <a:ext uri="{FF2B5EF4-FFF2-40B4-BE49-F238E27FC236}">
                <a16:creationId xmlns:a16="http://schemas.microsoft.com/office/drawing/2014/main" id="{70FE4827-F1A9-4183-B595-0D0B9733D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12" y="3376263"/>
            <a:ext cx="4253752" cy="157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B4D5AD32-E3F2-4622-8B2E-422339029959}"/>
              </a:ext>
            </a:extLst>
          </p:cNvPr>
          <p:cNvGrpSpPr/>
          <p:nvPr/>
        </p:nvGrpSpPr>
        <p:grpSpPr>
          <a:xfrm>
            <a:off x="5028650" y="4673521"/>
            <a:ext cx="2208753" cy="1281435"/>
            <a:chOff x="3627922" y="2878491"/>
            <a:chExt cx="2837534" cy="175658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1826B4C-9B1A-413A-AD98-58F8079BD93A}"/>
                </a:ext>
              </a:extLst>
            </p:cNvPr>
            <p:cNvSpPr/>
            <p:nvPr/>
          </p:nvSpPr>
          <p:spPr bwMode="auto">
            <a:xfrm>
              <a:off x="3627922" y="2878491"/>
              <a:ext cx="2837534" cy="175658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$ run node 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0795836E-32A8-4545-B87A-5A9CFE1D623D}"/>
                </a:ext>
              </a:extLst>
            </p:cNvPr>
            <p:cNvCxnSpPr/>
            <p:nvPr/>
          </p:nvCxnSpPr>
          <p:spPr bwMode="auto">
            <a:xfrm>
              <a:off x="3627922" y="3159972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4194AFD-B189-4E4A-9CC7-5EFA2DE5E8E6}"/>
                </a:ext>
              </a:extLst>
            </p:cNvPr>
            <p:cNvCxnSpPr/>
            <p:nvPr/>
          </p:nvCxnSpPr>
          <p:spPr bwMode="auto">
            <a:xfrm>
              <a:off x="3627922" y="4124311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52" name="Picture 4" descr="Node.js logo.svg">
              <a:extLst>
                <a:ext uri="{FF2B5EF4-FFF2-40B4-BE49-F238E27FC236}">
                  <a16:creationId xmlns:a16="http://schemas.microsoft.com/office/drawing/2014/main" id="{9005BBFC-1ADD-4E3C-AF72-B7D538FDC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647" y="4162616"/>
              <a:ext cx="722075" cy="43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39846DF-9A2E-48CE-B1C9-3B1A8CC09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686" y="3173015"/>
              <a:ext cx="1760825" cy="970449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198B5C5-CF25-41A3-9892-F9C7D5639A8C}"/>
              </a:ext>
            </a:extLst>
          </p:cNvPr>
          <p:cNvGrpSpPr/>
          <p:nvPr/>
        </p:nvGrpSpPr>
        <p:grpSpPr>
          <a:xfrm>
            <a:off x="4728161" y="4917742"/>
            <a:ext cx="2208753" cy="1281435"/>
            <a:chOff x="3627922" y="2878491"/>
            <a:chExt cx="2837534" cy="17565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A0C6C44-E39C-4172-AB23-2BC4A642D23F}"/>
                </a:ext>
              </a:extLst>
            </p:cNvPr>
            <p:cNvSpPr/>
            <p:nvPr/>
          </p:nvSpPr>
          <p:spPr bwMode="auto">
            <a:xfrm>
              <a:off x="3627922" y="2878491"/>
              <a:ext cx="2837534" cy="175658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$ run node 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7E3BEC7-BD93-4B4C-9DC4-82F1EDD1ED40}"/>
                </a:ext>
              </a:extLst>
            </p:cNvPr>
            <p:cNvCxnSpPr/>
            <p:nvPr/>
          </p:nvCxnSpPr>
          <p:spPr bwMode="auto">
            <a:xfrm>
              <a:off x="3627922" y="3159972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0A8EDBC-7337-4FC5-8A4F-AE7708AE6693}"/>
                </a:ext>
              </a:extLst>
            </p:cNvPr>
            <p:cNvCxnSpPr/>
            <p:nvPr/>
          </p:nvCxnSpPr>
          <p:spPr bwMode="auto">
            <a:xfrm>
              <a:off x="3627922" y="4124311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46" name="Picture 4" descr="Node.js logo.svg">
              <a:extLst>
                <a:ext uri="{FF2B5EF4-FFF2-40B4-BE49-F238E27FC236}">
                  <a16:creationId xmlns:a16="http://schemas.microsoft.com/office/drawing/2014/main" id="{D49698DC-F709-435F-814B-B49AAB488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647" y="4162616"/>
              <a:ext cx="722075" cy="43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78E874A-1F1C-4544-8BF6-EFB5A07F5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686" y="3173015"/>
              <a:ext cx="1760825" cy="970449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474C327-A025-4D41-9FC4-3D71A5087F25}"/>
              </a:ext>
            </a:extLst>
          </p:cNvPr>
          <p:cNvGrpSpPr/>
          <p:nvPr/>
        </p:nvGrpSpPr>
        <p:grpSpPr>
          <a:xfrm>
            <a:off x="2648774" y="1857031"/>
            <a:ext cx="2208753" cy="1281435"/>
            <a:chOff x="3627922" y="2878491"/>
            <a:chExt cx="2837534" cy="175658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AEB4C09-A188-4FBD-A224-67E47AE66EE3}"/>
                </a:ext>
              </a:extLst>
            </p:cNvPr>
            <p:cNvSpPr/>
            <p:nvPr/>
          </p:nvSpPr>
          <p:spPr bwMode="auto">
            <a:xfrm>
              <a:off x="3627922" y="2878491"/>
              <a:ext cx="2837534" cy="175658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$ run node 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055E7B3-3FC2-4004-866E-82FE01B65D0B}"/>
                </a:ext>
              </a:extLst>
            </p:cNvPr>
            <p:cNvCxnSpPr/>
            <p:nvPr/>
          </p:nvCxnSpPr>
          <p:spPr bwMode="auto">
            <a:xfrm>
              <a:off x="3627922" y="3159972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FCE6C3F-830A-416A-BEB8-E5468482D55D}"/>
                </a:ext>
              </a:extLst>
            </p:cNvPr>
            <p:cNvCxnSpPr/>
            <p:nvPr/>
          </p:nvCxnSpPr>
          <p:spPr bwMode="auto">
            <a:xfrm>
              <a:off x="3627922" y="4124311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33" name="Picture 4" descr="Node.js logo.svg">
              <a:extLst>
                <a:ext uri="{FF2B5EF4-FFF2-40B4-BE49-F238E27FC236}">
                  <a16:creationId xmlns:a16="http://schemas.microsoft.com/office/drawing/2014/main" id="{BEE87080-5AB3-4568-8C7C-1DFF432A4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647" y="4162616"/>
              <a:ext cx="722075" cy="43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46B312B-D8A9-4115-8594-B9C42C2FA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686" y="3173015"/>
              <a:ext cx="1760825" cy="97044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AE01750-A512-47B8-8810-97671F888E91}"/>
              </a:ext>
            </a:extLst>
          </p:cNvPr>
          <p:cNvGrpSpPr/>
          <p:nvPr/>
        </p:nvGrpSpPr>
        <p:grpSpPr>
          <a:xfrm>
            <a:off x="2293574" y="2100289"/>
            <a:ext cx="2208753" cy="1281435"/>
            <a:chOff x="3627922" y="2878491"/>
            <a:chExt cx="2837534" cy="17565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4D82488-D10E-48C8-B837-84D3CBE214C5}"/>
                </a:ext>
              </a:extLst>
            </p:cNvPr>
            <p:cNvSpPr/>
            <p:nvPr/>
          </p:nvSpPr>
          <p:spPr bwMode="auto">
            <a:xfrm>
              <a:off x="3627922" y="2878491"/>
              <a:ext cx="2837534" cy="175658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$ run node 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9EF4BBC-CB2E-4A71-9AA5-4EA9C7FAA9B5}"/>
                </a:ext>
              </a:extLst>
            </p:cNvPr>
            <p:cNvCxnSpPr/>
            <p:nvPr/>
          </p:nvCxnSpPr>
          <p:spPr bwMode="auto">
            <a:xfrm>
              <a:off x="3627922" y="3159972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166E17B-374E-46CA-B2A0-1B9EC5AC03CA}"/>
                </a:ext>
              </a:extLst>
            </p:cNvPr>
            <p:cNvCxnSpPr/>
            <p:nvPr/>
          </p:nvCxnSpPr>
          <p:spPr bwMode="auto">
            <a:xfrm>
              <a:off x="3627922" y="4124311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7" name="Picture 4" descr="Node.js logo.svg">
              <a:extLst>
                <a:ext uri="{FF2B5EF4-FFF2-40B4-BE49-F238E27FC236}">
                  <a16:creationId xmlns:a16="http://schemas.microsoft.com/office/drawing/2014/main" id="{535033F2-076B-4303-83FF-336A966DE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647" y="4162616"/>
              <a:ext cx="722075" cy="43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2F18EF8-0340-47F7-8443-7F63EC169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686" y="3173015"/>
              <a:ext cx="1760825" cy="970449"/>
            </a:xfrm>
            <a:prstGeom prst="rect">
              <a:avLst/>
            </a:prstGeom>
          </p:spPr>
        </p:pic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5454363" cy="438503"/>
          </a:xfrm>
        </p:spPr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pic>
        <p:nvPicPr>
          <p:cNvPr id="6150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7CCA8701-6A6C-4EB0-8B9F-3403AF66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94" y="3376263"/>
            <a:ext cx="2208753" cy="271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11A6FD-8649-43AC-B26C-085817B45606}"/>
              </a:ext>
            </a:extLst>
          </p:cNvPr>
          <p:cNvGrpSpPr/>
          <p:nvPr/>
        </p:nvGrpSpPr>
        <p:grpSpPr>
          <a:xfrm>
            <a:off x="1993085" y="2296865"/>
            <a:ext cx="2208753" cy="1281435"/>
            <a:chOff x="3627922" y="2878491"/>
            <a:chExt cx="2837534" cy="17565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23922D-CF49-4271-9A40-25806DA5F7ED}"/>
                </a:ext>
              </a:extLst>
            </p:cNvPr>
            <p:cNvSpPr/>
            <p:nvPr/>
          </p:nvSpPr>
          <p:spPr bwMode="auto">
            <a:xfrm>
              <a:off x="3627922" y="2878491"/>
              <a:ext cx="2837534" cy="175658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$ run node 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DB1E776-7916-4C96-9DEE-3DC44F2C82DD}"/>
                </a:ext>
              </a:extLst>
            </p:cNvPr>
            <p:cNvCxnSpPr/>
            <p:nvPr/>
          </p:nvCxnSpPr>
          <p:spPr bwMode="auto">
            <a:xfrm>
              <a:off x="3627922" y="3159972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49549C6-5C93-4FD6-9D56-94E21041027B}"/>
                </a:ext>
              </a:extLst>
            </p:cNvPr>
            <p:cNvCxnSpPr/>
            <p:nvPr/>
          </p:nvCxnSpPr>
          <p:spPr bwMode="auto">
            <a:xfrm>
              <a:off x="3627922" y="4124311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1" name="Picture 4" descr="Node.js logo.svg">
              <a:extLst>
                <a:ext uri="{FF2B5EF4-FFF2-40B4-BE49-F238E27FC236}">
                  <a16:creationId xmlns:a16="http://schemas.microsoft.com/office/drawing/2014/main" id="{B1C23F2D-2568-4884-A451-932C986AB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647" y="4162616"/>
              <a:ext cx="722075" cy="43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BE54CC-03EA-441A-800B-CED9E6D7D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686" y="3173015"/>
              <a:ext cx="1760825" cy="970449"/>
            </a:xfrm>
            <a:prstGeom prst="rect">
              <a:avLst/>
            </a:prstGeom>
          </p:spPr>
        </p:pic>
      </p:grpSp>
      <p:sp>
        <p:nvSpPr>
          <p:cNvPr id="35" name="설명선: 굽은 선 34">
            <a:extLst>
              <a:ext uri="{FF2B5EF4-FFF2-40B4-BE49-F238E27FC236}">
                <a16:creationId xmlns:a16="http://schemas.microsoft.com/office/drawing/2014/main" id="{5DA7115A-8350-43E3-9263-8180C425CE84}"/>
              </a:ext>
            </a:extLst>
          </p:cNvPr>
          <p:cNvSpPr/>
          <p:nvPr/>
        </p:nvSpPr>
        <p:spPr bwMode="auto">
          <a:xfrm>
            <a:off x="6975517" y="3046785"/>
            <a:ext cx="1355683" cy="3294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7699"/>
              <a:gd name="adj6" fmla="val -211329"/>
            </a:avLst>
          </a:prstGeom>
          <a:solidFill>
            <a:srgbClr val="FFFF00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lg" len="lg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dockerd</a:t>
            </a:r>
            <a:endParaRPr kumimoji="1" lang="en-US" altLang="ko-KR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ea typeface="굴림" pitchFamily="50" charset="-127"/>
              <a:cs typeface="Courier New" panose="02070309020205020404" pitchFamily="49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5CD801F-26FA-4089-ACFC-9CE745990051}"/>
              </a:ext>
            </a:extLst>
          </p:cNvPr>
          <p:cNvGrpSpPr/>
          <p:nvPr/>
        </p:nvGrpSpPr>
        <p:grpSpPr>
          <a:xfrm>
            <a:off x="4502327" y="5118626"/>
            <a:ext cx="2208753" cy="1281435"/>
            <a:chOff x="3627922" y="2878491"/>
            <a:chExt cx="2837534" cy="175658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E1C23BF-7675-48A1-9B90-EEBC9E84E665}"/>
                </a:ext>
              </a:extLst>
            </p:cNvPr>
            <p:cNvSpPr/>
            <p:nvPr/>
          </p:nvSpPr>
          <p:spPr bwMode="auto">
            <a:xfrm>
              <a:off x="3627922" y="2878491"/>
              <a:ext cx="2837534" cy="175658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$ run node 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B300D41-F0F1-4701-B7D7-2863904BBD25}"/>
                </a:ext>
              </a:extLst>
            </p:cNvPr>
            <p:cNvCxnSpPr/>
            <p:nvPr/>
          </p:nvCxnSpPr>
          <p:spPr bwMode="auto">
            <a:xfrm>
              <a:off x="3627922" y="3159972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05FAE39-D26E-4BBC-A34A-B4568F8899C2}"/>
                </a:ext>
              </a:extLst>
            </p:cNvPr>
            <p:cNvCxnSpPr/>
            <p:nvPr/>
          </p:nvCxnSpPr>
          <p:spPr bwMode="auto">
            <a:xfrm>
              <a:off x="3627922" y="4124311"/>
              <a:ext cx="28375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40" name="Picture 4" descr="Node.js logo.svg">
              <a:extLst>
                <a:ext uri="{FF2B5EF4-FFF2-40B4-BE49-F238E27FC236}">
                  <a16:creationId xmlns:a16="http://schemas.microsoft.com/office/drawing/2014/main" id="{D3D6BA4D-3CB2-485D-A510-E3D7F17F4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647" y="4162616"/>
              <a:ext cx="722075" cy="43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83C2B3A-DF3C-458D-A87D-2B4635323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686" y="3173015"/>
              <a:ext cx="1760825" cy="970449"/>
            </a:xfrm>
            <a:prstGeom prst="rect">
              <a:avLst/>
            </a:prstGeom>
          </p:spPr>
        </p:pic>
      </p:grpSp>
      <p:sp>
        <p:nvSpPr>
          <p:cNvPr id="54" name="설명선: 굽은 선 53">
            <a:extLst>
              <a:ext uri="{FF2B5EF4-FFF2-40B4-BE49-F238E27FC236}">
                <a16:creationId xmlns:a16="http://schemas.microsoft.com/office/drawing/2014/main" id="{9EBEA89F-3A18-4ED0-8808-231ECBE0FA26}"/>
              </a:ext>
            </a:extLst>
          </p:cNvPr>
          <p:cNvSpPr/>
          <p:nvPr/>
        </p:nvSpPr>
        <p:spPr bwMode="auto">
          <a:xfrm>
            <a:off x="8850614" y="3740318"/>
            <a:ext cx="1771204" cy="66542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1229"/>
              <a:gd name="adj6" fmla="val -132980"/>
            </a:avLst>
          </a:prstGeom>
          <a:solidFill>
            <a:srgbClr val="FFFF00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lg" len="lg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Image files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Read-Only</a:t>
            </a:r>
            <a:endParaRPr kumimoji="1" lang="en-US" altLang="ko-KR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ea typeface="굴림" pitchFamily="50" charset="-127"/>
              <a:cs typeface="Courier New" panose="02070309020205020404" pitchFamily="49" charset="0"/>
            </a:endParaRP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3F181FF4-EFA8-44C8-89F7-ABD75E54E2DB}"/>
              </a:ext>
            </a:extLst>
          </p:cNvPr>
          <p:cNvSpPr/>
          <p:nvPr/>
        </p:nvSpPr>
        <p:spPr bwMode="auto">
          <a:xfrm>
            <a:off x="7903771" y="1377098"/>
            <a:ext cx="1923720" cy="68525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3746"/>
              <a:gd name="adj6" fmla="val -156484"/>
            </a:avLst>
          </a:prstGeom>
          <a:solidFill>
            <a:srgbClr val="FFFF00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lg" len="lg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Container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Read/Write</a:t>
            </a:r>
          </a:p>
        </p:txBody>
      </p:sp>
    </p:spTree>
    <p:extLst>
      <p:ext uri="{BB962C8B-B14F-4D97-AF65-F5344CB8AC3E}">
        <p14:creationId xmlns:p14="http://schemas.microsoft.com/office/powerpoint/2010/main" val="1277535132"/>
      </p:ext>
    </p:extLst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FC00C0-5670-4DD0-9C4D-3171F16A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6" y="514569"/>
            <a:ext cx="10911440" cy="59876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5454363" cy="438503"/>
          </a:xfrm>
        </p:spPr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AA383-5E6B-439B-B05E-540420ABC3D1}"/>
              </a:ext>
            </a:extLst>
          </p:cNvPr>
          <p:cNvSpPr txBox="1"/>
          <p:nvPr/>
        </p:nvSpPr>
        <p:spPr>
          <a:xfrm>
            <a:off x="689793" y="6581001"/>
            <a:ext cx="10138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4"/>
              </a:rPr>
              <a:t>https://github.com/dotnet-architecture/eShopModernizing/wiki/03.-Publishing-your-Windows-Container-images-into-a-Docker-Registry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20931492"/>
      </p:ext>
    </p:extLst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5454363" cy="438503"/>
          </a:xfrm>
        </p:spPr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B259A-49FC-4DEE-92C2-D7112C16C5A4}"/>
              </a:ext>
            </a:extLst>
          </p:cNvPr>
          <p:cNvSpPr txBox="1"/>
          <p:nvPr/>
        </p:nvSpPr>
        <p:spPr>
          <a:xfrm>
            <a:off x="1011612" y="6581001"/>
            <a:ext cx="680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3"/>
              </a:rPr>
              <a:t>https://subicura.com/2017/01/19/docker-guide-for-beginners-1.html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20484" name="Picture 4" descr="Docker Registry">
            <a:extLst>
              <a:ext uri="{FF2B5EF4-FFF2-40B4-BE49-F238E27FC236}">
                <a16:creationId xmlns:a16="http://schemas.microsoft.com/office/drawing/2014/main" id="{67ECFEE3-23E3-4034-969C-2E6320F9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12" y="1791782"/>
            <a:ext cx="10168775" cy="459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379310"/>
      </p:ext>
    </p:extLst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5454363" cy="438503"/>
          </a:xfrm>
        </p:spPr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vs Container Image</a:t>
            </a:r>
          </a:p>
        </p:txBody>
      </p:sp>
      <p:pic>
        <p:nvPicPr>
          <p:cNvPr id="20482" name="Picture 2" descr="Docker image">
            <a:extLst>
              <a:ext uri="{FF2B5EF4-FFF2-40B4-BE49-F238E27FC236}">
                <a16:creationId xmlns:a16="http://schemas.microsoft.com/office/drawing/2014/main" id="{32F4D272-02D6-44AA-9155-5110BBB8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85" y="1752758"/>
            <a:ext cx="8211630" cy="469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B259A-49FC-4DEE-92C2-D7112C16C5A4}"/>
              </a:ext>
            </a:extLst>
          </p:cNvPr>
          <p:cNvSpPr txBox="1"/>
          <p:nvPr/>
        </p:nvSpPr>
        <p:spPr>
          <a:xfrm>
            <a:off x="1990185" y="6581001"/>
            <a:ext cx="680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4"/>
              </a:rPr>
              <a:t>https://subicura.com/2017/01/19/docker-guide-for-beginners-1.html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0552132"/>
      </p:ext>
    </p:extLst>
  </p:cSld>
  <p:clrMapOvr>
    <a:masterClrMapping/>
  </p:clrMapOvr>
  <p:transition spd="slow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Host(Linux Kernel)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Daemon :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systemctl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start docker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Client Command :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Hub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Terminology</a:t>
            </a:r>
          </a:p>
        </p:txBody>
      </p:sp>
      <p:pic>
        <p:nvPicPr>
          <p:cNvPr id="5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D95BCA28-5533-4DC5-8D23-E1CE27D6B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37" y="2897237"/>
            <a:ext cx="4564733" cy="35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ode.js logo.svg">
            <a:extLst>
              <a:ext uri="{FF2B5EF4-FFF2-40B4-BE49-F238E27FC236}">
                <a16:creationId xmlns:a16="http://schemas.microsoft.com/office/drawing/2014/main" id="{BD380F99-B4AA-4D0F-82AD-CBFF2E65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557" y="5245101"/>
            <a:ext cx="1109390" cy="67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792021"/>
      </p:ext>
    </p:extLst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Lab2.</a:t>
            </a:r>
            <a:r>
              <a:rPr lang="ko-KR" alt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Containers 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004282"/>
      </p:ext>
    </p:extLst>
  </p:cSld>
  <p:clrMapOvr>
    <a:masterClrMapping/>
  </p:clrMapOvr>
  <p:transition>
    <p:strips dir="rd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637361" y="5470872"/>
            <a:ext cx="10884746" cy="8969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운영환경이 모두 들어있는 독립된 공간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개발한 프로그램과 실행환경 모두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만든다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7389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무엇을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만들 것인가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2636F1-F8A8-4A90-BD70-86752B1FD00E}"/>
              </a:ext>
            </a:extLst>
          </p:cNvPr>
          <p:cNvGrpSpPr/>
          <p:nvPr/>
        </p:nvGrpSpPr>
        <p:grpSpPr>
          <a:xfrm>
            <a:off x="3112888" y="1855217"/>
            <a:ext cx="5284492" cy="3320790"/>
            <a:chOff x="7340939" y="2658393"/>
            <a:chExt cx="4359563" cy="273396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D1FFBF-E557-48DE-A04B-0D07686FDA1B}"/>
                </a:ext>
              </a:extLst>
            </p:cNvPr>
            <p:cNvSpPr/>
            <p:nvPr/>
          </p:nvSpPr>
          <p:spPr bwMode="auto">
            <a:xfrm>
              <a:off x="7340939" y="2658393"/>
              <a:ext cx="4359563" cy="273396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$ run node 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hello.js</a:t>
              </a: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5937E15-79CC-4A95-86BD-969383FD5743}"/>
                </a:ext>
              </a:extLst>
            </p:cNvPr>
            <p:cNvCxnSpPr/>
            <p:nvPr/>
          </p:nvCxnSpPr>
          <p:spPr bwMode="auto">
            <a:xfrm>
              <a:off x="7340939" y="3096491"/>
              <a:ext cx="4359563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F8879CF-C7F7-4BFB-872D-F873DABC3D19}"/>
                </a:ext>
              </a:extLst>
            </p:cNvPr>
            <p:cNvCxnSpPr/>
            <p:nvPr/>
          </p:nvCxnSpPr>
          <p:spPr bwMode="auto">
            <a:xfrm>
              <a:off x="7340939" y="4597394"/>
              <a:ext cx="4359563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12" name="Picture 4" descr="Node.js logo.svg">
              <a:extLst>
                <a:ext uri="{FF2B5EF4-FFF2-40B4-BE49-F238E27FC236}">
                  <a16:creationId xmlns:a16="http://schemas.microsoft.com/office/drawing/2014/main" id="{5E0E4D5C-DBF9-4BD1-8631-8F556273C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429" y="4657011"/>
              <a:ext cx="1109390" cy="67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AA4A5C1-7092-47E5-AF11-28B101566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284" y="3116791"/>
              <a:ext cx="2705316" cy="1510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235650"/>
      </p:ext>
    </p:extLst>
  </p:cSld>
  <p:clrMapOvr>
    <a:masterClrMapping/>
  </p:clrMapOvr>
  <p:transition spd="slow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637361" y="1940560"/>
            <a:ext cx="10884746" cy="44272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r>
              <a:rPr lang="en-US" altLang="ko-KR" sz="2400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ImageName</a:t>
            </a:r>
            <a:r>
              <a:rPr lang="en-US" altLang="ko-KR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2400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ImageTag</a:t>
            </a:r>
            <a:r>
              <a:rPr lang="en-US" altLang="ko-KR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} {Build Context}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build –t sample:1 </a:t>
            </a:r>
            <a:r>
              <a:rPr lang="en-US" altLang="ko-KR" sz="3600" b="1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  <a:endParaRPr lang="en-US" altLang="ko-KR" b="1" dirty="0">
              <a:solidFill>
                <a:srgbClr val="0070C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Directory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-f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&lt;Dockerfile 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위치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위치의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사용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Docker 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 지정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{Namespace}</a:t>
            </a:r>
            <a:r>
              <a:rPr lang="en-US" altLang="ko-KR" b="1" i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r>
              <a:rPr lang="en-US" altLang="ko-KR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ImageName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r>
              <a:rPr lang="en-US" altLang="ko-KR" b="1" i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{Tag}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 Context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Directory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의미하는 </a:t>
            </a:r>
            <a:r>
              <a:rPr lang="en-US" altLang="ko-KR" sz="36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주로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경우 다른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Directory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7389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 Build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925297"/>
      </p:ext>
    </p:extLst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637361" y="1940560"/>
            <a:ext cx="10884746" cy="44272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dockerignore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gitignore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비슷한 역할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Build Context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지정된 패턴의 파일 무시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.git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민감한 정보를 제외하는 용도로 주로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.git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 Directory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제외시켜도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속도가 개선됨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Build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시에 사용하는 파일은 제외하면 안됨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7389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 Build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451568"/>
      </p:ext>
    </p:extLst>
  </p:cSld>
  <p:clrMapOvr>
    <a:masterClrMapping/>
  </p:clrMapOvr>
  <p:transition spd="slow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1180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지시서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Dockerfile</a:t>
            </a:r>
          </a:p>
        </p:txBody>
      </p:sp>
      <p:pic>
        <p:nvPicPr>
          <p:cNvPr id="7170" name="Picture 2" descr="https://miro.medium.com/max/1260/1*vb_5008Zbt_pHj7qx44p0Q.png">
            <a:extLst>
              <a:ext uri="{FF2B5EF4-FFF2-40B4-BE49-F238E27FC236}">
                <a16:creationId xmlns:a16="http://schemas.microsoft.com/office/drawing/2014/main" id="{7C805382-448B-4A84-A5A4-66F07D0C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41" y="2769360"/>
            <a:ext cx="7874118" cy="38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CFD5A-D1BE-499E-8270-8CF604E396A0}"/>
              </a:ext>
            </a:extLst>
          </p:cNvPr>
          <p:cNvSpPr txBox="1"/>
          <p:nvPr/>
        </p:nvSpPr>
        <p:spPr>
          <a:xfrm>
            <a:off x="2555757" y="6629400"/>
            <a:ext cx="4272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4"/>
              </a:rPr>
              <a:t>https://itnext.io/intro-to-docker-part-1-5b1162c81735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9747976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9117D9-3647-4890-8382-0F89E75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90AF2-73B2-4461-8B19-BCF4B933D84A}"/>
              </a:ext>
            </a:extLst>
          </p:cNvPr>
          <p:cNvSpPr txBox="1"/>
          <p:nvPr/>
        </p:nvSpPr>
        <p:spPr>
          <a:xfrm>
            <a:off x="2728205" y="2782874"/>
            <a:ext cx="663399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정확하게 말하면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아니라 </a:t>
            </a:r>
            <a:r>
              <a:rPr lang="ko-KR" altLang="en-US" sz="4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컴퓨팅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876790"/>
      </p:ext>
    </p:extLst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21379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쉽고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간단하고 명확한 구문을 가진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Text File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Top-Down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해석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생성할 수 있는 고유의 지시어를 가짐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대소문자 구별 하지 않지만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가독성을 위해 사용 권장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Dockerfile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833782-4563-4CFC-9F7E-4E4E631DE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84" y="3993160"/>
            <a:ext cx="6908767" cy="26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35113"/>
      </p:ext>
    </p:extLst>
  </p:cSld>
  <p:clrMapOvr>
    <a:masterClrMapping/>
  </p:clrMapOvr>
  <p:transition spd="slow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#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Comment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FROM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Base Image(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운영환경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ubuntu:latest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node:12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python:3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MAINTAINER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LABEL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Container Metadata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Dockerfile Syntax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FB55FC-AA99-4B3D-9974-1E013336A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99" y="1434793"/>
            <a:ext cx="5159405" cy="3197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BE1576-9488-44F9-9953-1689D9F8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99" y="4947350"/>
            <a:ext cx="5517198" cy="158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59806"/>
      </p:ext>
    </p:extLst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RUN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Build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위해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Base 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Command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 apt-get update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install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COPY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안으로 복사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COPY index.html /var/www/html/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COPY ./app  /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/app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Dockerfile Syntax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DC8EC-434F-4221-A4CE-0628D0873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1" y="3000906"/>
            <a:ext cx="5154252" cy="8561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C8B062-DE3B-4EE8-815E-363296A53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4" y="5405901"/>
            <a:ext cx="4903274" cy="103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47255"/>
      </p:ext>
    </p:extLst>
  </p:cSld>
  <p:clrMapOvr>
    <a:masterClrMapping/>
  </p:clrMapOvr>
  <p:transition spd="slow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ADD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Container Build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할 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File(tar,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url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포함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안으로 복사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WORKDIR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Build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때 명령이 실행될 작업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Directory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WORKDIR /app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Dockerfile Syntax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8BA8AB-380F-42FB-ADDC-E388E4667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0" y="2988421"/>
            <a:ext cx="3999505" cy="8452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FA3267-5BB0-446A-81D8-D1990C327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80" y="3833677"/>
            <a:ext cx="2793907" cy="19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62512"/>
      </p:ext>
    </p:extLst>
  </p:cSld>
  <p:clrMapOvr>
    <a:masterClrMapping/>
  </p:clrMapOvr>
  <p:transition spd="slow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ENV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변수 지정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USER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명령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실행할 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적용할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User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Dockerfile Syntax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191E0C-B3D6-4576-8802-E44F59994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443" y="1380177"/>
            <a:ext cx="3806131" cy="15535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8C4C8E-0043-41B5-8048-581B215D9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66" y="3919280"/>
            <a:ext cx="6627522" cy="22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10560"/>
      </p:ext>
    </p:extLst>
  </p:cSld>
  <p:clrMapOvr>
    <a:masterClrMapping/>
  </p:clrMapOvr>
  <p:transition spd="slow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VOLUME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Directory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Directory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Mount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EXPOSE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동작할 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외부에서 사용할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EXPOSE 8000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Dockerfile Syntax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5F284-5E99-442C-8CEA-2764BD829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10" y="3815627"/>
            <a:ext cx="7009367" cy="20801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291C33-F5A5-4473-AA68-ABF3F7520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0" y="4214609"/>
            <a:ext cx="3188990" cy="14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5499"/>
      </p:ext>
    </p:extLst>
  </p:cSld>
  <p:clrMapOvr>
    <a:masterClrMapping/>
  </p:clrMapOvr>
  <p:transition spd="slow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CMD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동작할 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자동으로 실행할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Service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Script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CMD [“node”, “app.js”]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CMD node app.js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ENTRYPOINT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CMD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함께 사용하면서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Command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지정시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Runtime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시에 최종적으로 실행되는 명령어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Dockerfile Syntax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8A2D44-3C4E-4A8D-A458-ED43E4917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48" y="1026619"/>
            <a:ext cx="5379050" cy="12593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93CB3F-9A24-43A3-BE60-EA6964E73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67" y="5230586"/>
            <a:ext cx="7945818" cy="13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63329"/>
      </p:ext>
    </p:extLst>
  </p:cSld>
  <p:clrMapOvr>
    <a:masterClrMapping/>
  </p:clrMapOvr>
  <p:transition spd="slow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예제보기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DockerHub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$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mkdir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 build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$ cd build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$ vi hello.js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solidFill>
                <a:srgbClr val="00206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$ docker build –t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hellojs:latest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altLang="ko-KR" sz="4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Dockerfile 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882B2-054B-4368-9335-D2188FA5876B}"/>
              </a:ext>
            </a:extLst>
          </p:cNvPr>
          <p:cNvSpPr txBox="1"/>
          <p:nvPr/>
        </p:nvSpPr>
        <p:spPr>
          <a:xfrm>
            <a:off x="1090569" y="5244405"/>
            <a:ext cx="4655890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FROM node:12</a:t>
            </a:r>
          </a:p>
          <a:p>
            <a:r>
              <a:rPr lang="en-US" altLang="ko-KR" sz="2800" dirty="0"/>
              <a:t>COPY hello.js /</a:t>
            </a:r>
          </a:p>
          <a:p>
            <a:r>
              <a:rPr lang="en-US" altLang="ko-KR" sz="2800" dirty="0"/>
              <a:t>CMD [“node”, “/hello.js”]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F363D2-303F-4E86-878C-4FE165E99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39" y="376834"/>
            <a:ext cx="5109047" cy="38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73147"/>
      </p:ext>
    </p:extLst>
  </p:cSld>
  <p:clrMapOvr>
    <a:masterClrMapping/>
  </p:clrMapOvr>
  <p:transition spd="slow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https://www.fastify.io/docs/latest/Getting-Started/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Requirements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Source File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COPY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node_modules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.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dockerignore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node_modules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/*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Nodejs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E91E3A-0CB5-4914-A4F7-D99E7113BB5B}"/>
              </a:ext>
            </a:extLst>
          </p:cNvPr>
          <p:cNvGrpSpPr/>
          <p:nvPr/>
        </p:nvGrpSpPr>
        <p:grpSpPr>
          <a:xfrm>
            <a:off x="7296870" y="3429000"/>
            <a:ext cx="3075855" cy="2978438"/>
            <a:chOff x="1048470" y="3524784"/>
            <a:chExt cx="3075855" cy="2978438"/>
          </a:xfrm>
        </p:grpSpPr>
        <p:pic>
          <p:nvPicPr>
            <p:cNvPr id="13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C8049FDA-1E20-409E-98DA-A73DA75CB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470" y="3524784"/>
              <a:ext cx="3075855" cy="2978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394" name="Picture 2" descr="Fastify: Fast and low overhead web framework, for Node.js">
              <a:extLst>
                <a:ext uri="{FF2B5EF4-FFF2-40B4-BE49-F238E27FC236}">
                  <a16:creationId xmlns:a16="http://schemas.microsoft.com/office/drawing/2014/main" id="{13D760B5-D51B-4614-8CD4-F556E0B25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726" y="5401106"/>
              <a:ext cx="1763627" cy="540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0DFD1154-6AD1-4DD3-A3AF-75CB3021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935" y="4047443"/>
            <a:ext cx="1526465" cy="187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8533791-9FB5-473A-9F78-2FF816D93B67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8103" y="4981715"/>
            <a:ext cx="3248767" cy="402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43DAD7-3FD1-41AD-8847-D83E81927A88}"/>
              </a:ext>
            </a:extLst>
          </p:cNvPr>
          <p:cNvSpPr txBox="1"/>
          <p:nvPr/>
        </p:nvSpPr>
        <p:spPr>
          <a:xfrm>
            <a:off x="3114676" y="584543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3000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A2C06-3F86-41F2-A727-2E199E29DD22}"/>
              </a:ext>
            </a:extLst>
          </p:cNvPr>
          <p:cNvSpPr txBox="1"/>
          <p:nvPr/>
        </p:nvSpPr>
        <p:spPr>
          <a:xfrm>
            <a:off x="7296870" y="573936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934134"/>
      </p:ext>
    </p:extLst>
  </p:cSld>
  <p:clrMapOvr>
    <a:masterClrMapping/>
  </p:clrMapOvr>
  <p:transition spd="slow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app.js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Nodejs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7B720-0264-4DF8-B46C-41EF5AAA2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663650"/>
            <a:ext cx="5829300" cy="50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17957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9117D9-3647-4890-8382-0F89E75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6487F3-D6E3-422B-A9A0-5F36100E0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09" y="1125538"/>
            <a:ext cx="9887383" cy="521428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1CDCD-72E6-4704-B515-9E4B1B8A81B4}"/>
              </a:ext>
            </a:extLst>
          </p:cNvPr>
          <p:cNvSpPr txBox="1"/>
          <p:nvPr/>
        </p:nvSpPr>
        <p:spPr>
          <a:xfrm>
            <a:off x="1101509" y="6627168"/>
            <a:ext cx="3951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https://trends.google.com/trends/explore?date=all&amp;q=cloud%20computing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46436037"/>
      </p:ext>
    </p:extLst>
  </p:cSld>
  <p:clrMapOvr>
    <a:masterClrMapping/>
  </p:clrMapOvr>
  <p:transition spd="slow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Nodejs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C41CF-BA8D-4A61-954C-56CB3344C974}"/>
              </a:ext>
            </a:extLst>
          </p:cNvPr>
          <p:cNvSpPr txBox="1"/>
          <p:nvPr/>
        </p:nvSpPr>
        <p:spPr>
          <a:xfrm>
            <a:off x="1343422" y="2308518"/>
            <a:ext cx="9132891" cy="452431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Lucida Console" panose="020B0609040504020204" pitchFamily="49" charset="0"/>
              </a:rPr>
              <a:t># 1. </a:t>
            </a:r>
            <a:r>
              <a:rPr lang="en-US" altLang="ko-KR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nodejs</a:t>
            </a:r>
            <a:r>
              <a:rPr lang="en-US" altLang="ko-KR" dirty="0">
                <a:solidFill>
                  <a:srgbClr val="00B050"/>
                </a:solidFill>
                <a:latin typeface="Lucida Console" panose="020B0609040504020204" pitchFamily="49" charset="0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설치</a:t>
            </a:r>
            <a:endParaRPr lang="en-US" altLang="ko-KR" dirty="0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r>
              <a:rPr lang="en-US" altLang="ko-KR" dirty="0">
                <a:latin typeface="Lucida Console" panose="020B0609040504020204" pitchFamily="49" charset="0"/>
              </a:rPr>
              <a:t>FROM        ubuntu:22.04</a:t>
            </a:r>
          </a:p>
          <a:p>
            <a:r>
              <a:rPr lang="en-US" altLang="ko-KR" dirty="0">
                <a:latin typeface="Lucida Console" panose="020B0609040504020204" pitchFamily="49" charset="0"/>
              </a:rPr>
              <a:t>RUN           apt update</a:t>
            </a:r>
          </a:p>
          <a:p>
            <a:r>
              <a:rPr lang="en-US" altLang="ko-KR" dirty="0">
                <a:latin typeface="Lucida Console" panose="020B0609040504020204" pitchFamily="49" charset="0"/>
              </a:rPr>
              <a:t>RUN           DEBIAN_FRONTEND=noninteractive apt-get –y install </a:t>
            </a:r>
            <a:r>
              <a:rPr lang="en-US" altLang="ko-KR" dirty="0" err="1">
                <a:latin typeface="Lucida Console" panose="020B0609040504020204" pitchFamily="49" charset="0"/>
              </a:rPr>
              <a:t>nodejs</a:t>
            </a:r>
            <a:r>
              <a:rPr lang="en-US" altLang="ko-KR" dirty="0">
                <a:latin typeface="Lucida Console" panose="020B0609040504020204" pitchFamily="49" charset="0"/>
              </a:rPr>
              <a:t> </a:t>
            </a:r>
            <a:r>
              <a:rPr lang="en-US" altLang="ko-KR" dirty="0" err="1">
                <a:latin typeface="Lucida Console" panose="020B0609040504020204" pitchFamily="49" charset="0"/>
              </a:rPr>
              <a:t>npm</a:t>
            </a:r>
            <a:r>
              <a:rPr lang="en-US" altLang="ko-KR" dirty="0">
                <a:latin typeface="Lucida Console" panose="020B0609040504020204" pitchFamily="49" charset="0"/>
              </a:rPr>
              <a:t>           </a:t>
            </a:r>
          </a:p>
          <a:p>
            <a:endParaRPr lang="en-US" altLang="ko-KR" dirty="0">
              <a:latin typeface="Lucida Console" panose="020B0609040504020204" pitchFamily="49" charset="0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Lucida Console" panose="020B0609040504020204" pitchFamily="49" charset="0"/>
              </a:rPr>
              <a:t># 2. Source File </a:t>
            </a:r>
            <a:r>
              <a:rPr lang="ko-KR" alt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복사</a:t>
            </a:r>
            <a:endParaRPr lang="en-US" altLang="ko-KR" dirty="0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r>
              <a:rPr lang="en-US" altLang="ko-KR" dirty="0">
                <a:latin typeface="Lucida Console" panose="020B0609040504020204" pitchFamily="49" charset="0"/>
              </a:rPr>
              <a:t>COPY         .  /</a:t>
            </a:r>
            <a:r>
              <a:rPr lang="en-US" altLang="ko-KR" dirty="0" err="1">
                <a:latin typeface="Lucida Console" panose="020B0609040504020204" pitchFamily="49" charset="0"/>
              </a:rPr>
              <a:t>usr</a:t>
            </a:r>
            <a:r>
              <a:rPr lang="en-US" altLang="ko-KR" dirty="0">
                <a:latin typeface="Lucida Console" panose="020B0609040504020204" pitchFamily="49" charset="0"/>
              </a:rPr>
              <a:t>/</a:t>
            </a:r>
            <a:r>
              <a:rPr lang="en-US" altLang="ko-KR" dirty="0" err="1">
                <a:latin typeface="Lucida Console" panose="020B0609040504020204" pitchFamily="49" charset="0"/>
              </a:rPr>
              <a:t>src</a:t>
            </a:r>
            <a:r>
              <a:rPr lang="en-US" altLang="ko-KR" dirty="0">
                <a:latin typeface="Lucida Console" panose="020B0609040504020204" pitchFamily="49" charset="0"/>
              </a:rPr>
              <a:t>/app</a:t>
            </a:r>
          </a:p>
          <a:p>
            <a:endParaRPr lang="en-US" altLang="ko-KR" dirty="0">
              <a:latin typeface="Lucida Console" panose="020B0609040504020204" pitchFamily="49" charset="0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Lucida Console" panose="020B0609040504020204" pitchFamily="49" charset="0"/>
              </a:rPr>
              <a:t># 3. Nodejs</a:t>
            </a:r>
            <a:r>
              <a:rPr lang="ko-KR" alt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Lucida Console" panose="020B0609040504020204" pitchFamily="49" charset="0"/>
              </a:rPr>
              <a:t>Packages</a:t>
            </a:r>
            <a:r>
              <a:rPr lang="ko-KR" alt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 설치</a:t>
            </a:r>
            <a:endParaRPr lang="en-US" altLang="ko-KR" dirty="0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r>
              <a:rPr lang="en-US" altLang="ko-KR" dirty="0">
                <a:latin typeface="Lucida Console" panose="020B0609040504020204" pitchFamily="49" charset="0"/>
              </a:rPr>
              <a:t>WORKDIR  /</a:t>
            </a:r>
            <a:r>
              <a:rPr lang="en-US" altLang="ko-KR" dirty="0" err="1">
                <a:latin typeface="Lucida Console" panose="020B0609040504020204" pitchFamily="49" charset="0"/>
              </a:rPr>
              <a:t>usr</a:t>
            </a:r>
            <a:r>
              <a:rPr lang="en-US" altLang="ko-KR" dirty="0">
                <a:latin typeface="Lucida Console" panose="020B0609040504020204" pitchFamily="49" charset="0"/>
              </a:rPr>
              <a:t>/</a:t>
            </a:r>
            <a:r>
              <a:rPr lang="en-US" altLang="ko-KR" dirty="0" err="1">
                <a:latin typeface="Lucida Console" panose="020B0609040504020204" pitchFamily="49" charset="0"/>
              </a:rPr>
              <a:t>src</a:t>
            </a:r>
            <a:r>
              <a:rPr lang="en-US" altLang="ko-KR" dirty="0">
                <a:latin typeface="Lucida Console" panose="020B0609040504020204" pitchFamily="49" charset="0"/>
              </a:rPr>
              <a:t>/app</a:t>
            </a:r>
          </a:p>
          <a:p>
            <a:r>
              <a:rPr lang="en-US" altLang="ko-KR" dirty="0">
                <a:latin typeface="Lucida Console" panose="020B0609040504020204" pitchFamily="49" charset="0"/>
              </a:rPr>
              <a:t>RUN            </a:t>
            </a:r>
            <a:r>
              <a:rPr lang="en-US" altLang="ko-KR" dirty="0" err="1">
                <a:latin typeface="Lucida Console" panose="020B0609040504020204" pitchFamily="49" charset="0"/>
              </a:rPr>
              <a:t>npm</a:t>
            </a:r>
            <a:r>
              <a:rPr lang="en-US" altLang="ko-KR" dirty="0">
                <a:latin typeface="Lucida Console" panose="020B0609040504020204" pitchFamily="49" charset="0"/>
              </a:rPr>
              <a:t> install</a:t>
            </a:r>
          </a:p>
          <a:p>
            <a:endParaRPr lang="en-US" altLang="ko-KR" dirty="0">
              <a:latin typeface="Lucida Console" panose="020B0609040504020204" pitchFamily="49" charset="0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Lucida Console" panose="020B0609040504020204" pitchFamily="49" charset="0"/>
              </a:rPr>
              <a:t># 4. Web Server </a:t>
            </a:r>
            <a:r>
              <a:rPr lang="ko-KR" alt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실행</a:t>
            </a:r>
            <a:endParaRPr lang="en-US" altLang="ko-KR" dirty="0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r>
              <a:rPr lang="en-US" altLang="ko-KR" dirty="0">
                <a:latin typeface="Lucida Console" panose="020B0609040504020204" pitchFamily="49" charset="0"/>
              </a:rPr>
              <a:t>EXPOSE     3000</a:t>
            </a:r>
          </a:p>
          <a:p>
            <a:r>
              <a:rPr lang="en-US" altLang="ko-KR" dirty="0">
                <a:latin typeface="Lucida Console" panose="020B0609040504020204" pitchFamily="49" charset="0"/>
              </a:rPr>
              <a:t>CMD            node app.js</a:t>
            </a:r>
            <a:endParaRPr lang="ko-KR" alt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40036"/>
      </p:ext>
    </p:extLst>
  </p:cSld>
  <p:clrMapOvr>
    <a:masterClrMapping/>
  </p:clrMapOvr>
  <p:transition spd="slow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생성하기 </a:t>
            </a:r>
            <a:r>
              <a:rPr lang="en-US" altLang="ko-KR" sz="3200" dirty="0"/>
              <a:t>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dockerignore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node_modules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/*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Build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build –t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myweb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4000" b="1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Run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--rm –d –p 3000:3000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myweb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Nodejs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68176296"/>
      </p:ext>
    </p:extLst>
  </p:cSld>
  <p:clrMapOvr>
    <a:masterClrMapping/>
  </p:clrMapOvr>
  <p:transition spd="slow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Lab3.</a:t>
            </a:r>
            <a:r>
              <a:rPr lang="ko-KR" altLang="en-US" sz="4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Nodejs Web Application Container</a:t>
            </a:r>
            <a:endParaRPr lang="en-US" sz="44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163243"/>
      </p:ext>
    </p:extLst>
  </p:cSld>
  <p:clrMapOvr>
    <a:masterClrMapping/>
  </p:clrMapOvr>
  <p:transition>
    <p:strips dir="rd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배포하기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Hub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3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https://hub.docker.com/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가입 필요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Registry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Registry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개 까지만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Registry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유료로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제한 없음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F4C01-A80D-4B5B-8F6C-A536B6F22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74" y="228600"/>
            <a:ext cx="6184301" cy="337758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E95F13-25CC-4578-BEBA-E1972150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847" y="3708100"/>
            <a:ext cx="40100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55739"/>
      </p:ext>
    </p:extLst>
  </p:cSld>
  <p:clrMapOvr>
    <a:masterClrMapping/>
  </p:clrMapOvr>
  <p:transition spd="slow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배포하기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652C0EB4-0ADC-476A-A4C0-5A387008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5" y="4226999"/>
            <a:ext cx="1690857" cy="207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i1.wp.com/iotbyhvm.ooo/wp-content/uploads/2019/04/docker-hub.png?resize=800%2C445&amp;ssl=1">
            <a:extLst>
              <a:ext uri="{FF2B5EF4-FFF2-40B4-BE49-F238E27FC236}">
                <a16:creationId xmlns:a16="http://schemas.microsoft.com/office/drawing/2014/main" id="{E0DCBFAD-2523-4B8D-8F1A-37D1215F2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77" y="271046"/>
            <a:ext cx="3422924" cy="19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7966C59A-3D52-4AF6-A33F-950B3E7AF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452" y="1698461"/>
            <a:ext cx="1022634" cy="83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Node.js logo.svg">
            <a:extLst>
              <a:ext uri="{FF2B5EF4-FFF2-40B4-BE49-F238E27FC236}">
                <a16:creationId xmlns:a16="http://schemas.microsoft.com/office/drawing/2014/main" id="{9BEC184A-8773-4A81-A7BD-79B46016F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231" y="2251745"/>
            <a:ext cx="496294" cy="3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9D78421-B1F3-42E5-8B10-E50C56FB6597}"/>
              </a:ext>
            </a:extLst>
          </p:cNvPr>
          <p:cNvGrpSpPr/>
          <p:nvPr/>
        </p:nvGrpSpPr>
        <p:grpSpPr>
          <a:xfrm>
            <a:off x="9250527" y="1698461"/>
            <a:ext cx="1022634" cy="838015"/>
            <a:chOff x="7170984" y="3252700"/>
            <a:chExt cx="1022634" cy="838015"/>
          </a:xfrm>
        </p:grpSpPr>
        <p:pic>
          <p:nvPicPr>
            <p:cNvPr id="11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0C5B7111-5E08-4333-8217-B0B0447D9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0984" y="3252700"/>
              <a:ext cx="1022634" cy="83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PHP-logo.svg">
              <a:extLst>
                <a:ext uri="{FF2B5EF4-FFF2-40B4-BE49-F238E27FC236}">
                  <a16:creationId xmlns:a16="http://schemas.microsoft.com/office/drawing/2014/main" id="{37951B80-0ACC-4D82-BC97-700926B88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283" y="3770803"/>
              <a:ext cx="562343" cy="31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A1C957F9-DE5F-4BF8-86E3-8CEA12F4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419" y="1698461"/>
            <a:ext cx="1230383" cy="119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download.logo.wine/logo/MySQL/MySQL-Logo.wine.png">
            <a:extLst>
              <a:ext uri="{FF2B5EF4-FFF2-40B4-BE49-F238E27FC236}">
                <a16:creationId xmlns:a16="http://schemas.microsoft.com/office/drawing/2014/main" id="{869802D8-2FD5-486C-BAF9-F046F371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419" y="2264588"/>
            <a:ext cx="597117" cy="49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FS Smart Freight for SAP Business One - The addon that lets you streamline freight management">
            <a:extLst>
              <a:ext uri="{FF2B5EF4-FFF2-40B4-BE49-F238E27FC236}">
                <a16:creationId xmlns:a16="http://schemas.microsoft.com/office/drawing/2014/main" id="{BD9E9EFB-C9E3-4EC3-8422-84485779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596" y="2803397"/>
            <a:ext cx="2057005" cy="137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27E456-9DE1-4255-840C-239C719CAB52}"/>
              </a:ext>
            </a:extLst>
          </p:cNvPr>
          <p:cNvSpPr txBox="1"/>
          <p:nvPr/>
        </p:nvSpPr>
        <p:spPr>
          <a:xfrm>
            <a:off x="1465117" y="6121019"/>
            <a:ext cx="184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F2871E-8D37-493F-AB16-5BD732807F89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9850" y="3987448"/>
            <a:ext cx="6118851" cy="16608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D45A5A-9A62-4F22-A6AF-2724933E4F05}"/>
              </a:ext>
            </a:extLst>
          </p:cNvPr>
          <p:cNvSpPr txBox="1"/>
          <p:nvPr/>
        </p:nvSpPr>
        <p:spPr>
          <a:xfrm>
            <a:off x="4541386" y="5171548"/>
            <a:ext cx="66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push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devtrainer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hellojs:latest</a:t>
            </a:r>
            <a:endParaRPr lang="ko-KR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FBC5D2FD-8310-4EF7-BB67-5374E31CB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15" y="1171407"/>
            <a:ext cx="1690857" cy="207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82E4A8-00D6-4DCF-ADEA-A70A579A1848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 flipV="1">
            <a:off x="2314575" y="2117468"/>
            <a:ext cx="5860877" cy="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FA2A267-EF1B-429A-B6D7-68C8AD682D7D}"/>
              </a:ext>
            </a:extLst>
          </p:cNvPr>
          <p:cNvSpPr txBox="1"/>
          <p:nvPr/>
        </p:nvSpPr>
        <p:spPr>
          <a:xfrm>
            <a:off x="2005743" y="2557722"/>
            <a:ext cx="734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run –</a:t>
            </a:r>
            <a:r>
              <a:rPr lang="en-US" altLang="ko-KR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altLang="ko-K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80:80 </a:t>
            </a:r>
            <a:r>
              <a:rPr lang="en-US" altLang="ko-KR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devtrainer</a:t>
            </a:r>
            <a:r>
              <a:rPr lang="en-US" altLang="ko-K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ko-KR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hellojs:latest</a:t>
            </a:r>
            <a:endParaRPr lang="ko-KR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501134"/>
      </p:ext>
    </p:extLst>
  </p:cSld>
  <p:clrMapOvr>
    <a:masterClrMapping/>
  </p:clrMapOvr>
  <p:transition spd="slow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배포하기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4" name="Picture 2" descr="Docker image url">
            <a:extLst>
              <a:ext uri="{FF2B5EF4-FFF2-40B4-BE49-F238E27FC236}">
                <a16:creationId xmlns:a16="http://schemas.microsoft.com/office/drawing/2014/main" id="{1EF993AE-9E4A-4C12-A8B8-1865D5EE5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8"/>
            <a:ext cx="12192000" cy="671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C585C5-216F-4DC1-B244-0C0EB14A1B55}"/>
              </a:ext>
            </a:extLst>
          </p:cNvPr>
          <p:cNvSpPr txBox="1"/>
          <p:nvPr/>
        </p:nvSpPr>
        <p:spPr>
          <a:xfrm>
            <a:off x="581891" y="6530109"/>
            <a:ext cx="680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4"/>
              </a:rPr>
              <a:t>https://subicura.com/2017/01/19/docker-guide-for-beginners-1.html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99337073"/>
      </p:ext>
    </p:extLst>
  </p:cSld>
  <p:clrMapOvr>
    <a:masterClrMapping/>
  </p:clrMapOvr>
  <p:transition spd="slow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Lab4.</a:t>
            </a:r>
            <a:r>
              <a:rPr lang="ko-KR" alt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Container </a:t>
            </a:r>
            <a:r>
              <a:rPr lang="ko-KR" alt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생성 및 배포</a:t>
            </a:r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152158"/>
      </p:ext>
    </p:extLst>
  </p:cSld>
  <p:clrMapOvr>
    <a:masterClrMapping/>
  </p:clrMapOvr>
  <p:transition>
    <p:strips dir="rd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82" y="2937889"/>
            <a:ext cx="10335236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CLI</a:t>
            </a:r>
          </a:p>
        </p:txBody>
      </p:sp>
    </p:spTree>
    <p:extLst>
      <p:ext uri="{BB962C8B-B14F-4D97-AF65-F5344CB8AC3E}">
        <p14:creationId xmlns:p14="http://schemas.microsoft.com/office/powerpoint/2010/main" val="3397374343"/>
      </p:ext>
    </p:extLst>
  </p:cSld>
  <p:clrMapOvr>
    <a:masterClrMapping/>
  </p:clrMapOvr>
  <p:transition>
    <p:strips dir="rd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 list available commands, either run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with no parameters or execute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help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Use the Docker command line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14F58-1146-4295-A954-FEA562AB2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75" y="2697928"/>
            <a:ext cx="8662250" cy="39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34346"/>
      </p:ext>
    </p:extLst>
  </p:cSld>
  <p:clrMapOvr>
    <a:masterClrMapping/>
  </p:clrMapOvr>
  <p:transition spd="slow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attach, build, builder, checkpoint, commit, config, container, context, cp, create, diff, events, exec, export, history, image, images, import, info, inspect, kill, load, login, logout, logs, manifest, network, node, pause, plugin, port,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pull, push, rename, restart, rm,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rmi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run, save, search, secret, service, stack, start, stats, stop, swarm, system, tag, top, trust,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unpause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update, version, volume, wait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Base Commands</a:t>
            </a:r>
          </a:p>
        </p:txBody>
      </p:sp>
    </p:spTree>
    <p:extLst>
      <p:ext uri="{BB962C8B-B14F-4D97-AF65-F5344CB8AC3E}">
        <p14:creationId xmlns:p14="http://schemas.microsoft.com/office/powerpoint/2010/main" val="363616804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9117D9-3647-4890-8382-0F89E75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269EC6-AFED-4803-9058-A1F1671E9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38381"/>
              </p:ext>
            </p:extLst>
          </p:nvPr>
        </p:nvGraphicFramePr>
        <p:xfrm>
          <a:off x="876000" y="2017432"/>
          <a:ext cx="10440000" cy="3936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914">
                  <a:extLst>
                    <a:ext uri="{9D8B030D-6E8A-4147-A177-3AD203B41FA5}">
                      <a16:colId xmlns:a16="http://schemas.microsoft.com/office/drawing/2014/main" val="1615068533"/>
                    </a:ext>
                  </a:extLst>
                </a:gridCol>
                <a:gridCol w="8465086">
                  <a:extLst>
                    <a:ext uri="{9D8B030D-6E8A-4147-A177-3AD203B41FA5}">
                      <a16:colId xmlns:a16="http://schemas.microsoft.com/office/drawing/2014/main" val="3140925260"/>
                    </a:ext>
                  </a:extLst>
                </a:gridCol>
              </a:tblGrid>
              <a:tr h="9842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 기술을 활용하여 다수의 고객들로부터 높은 수준의 확장성을 가진 자원들을 서비스로 제공받는 컴퓨팅의 한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29606"/>
                  </a:ext>
                </a:extLst>
              </a:tr>
              <a:tr h="9842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표준화된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기능들이 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네트워크를 통해 제공되며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언제나 접근이 허용되고 수요의 변화에 따라 가변적이며 사용량이나 광고에 기반한 과금 모형을 제공하는 웹 또는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프로그램적인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인터페이스를 제공하는 컴퓨팅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838880"/>
                  </a:ext>
                </a:extLst>
              </a:tr>
              <a:tr h="9842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인터넷에 기반한 개발과 컴퓨터 기술의 활용을 뜻하는 것으로 인터넷을 통해서 동적으로 규모화 가능한 가상적 자원들이 제공되는 컴퓨팅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873344"/>
                  </a:ext>
                </a:extLst>
              </a:tr>
              <a:tr h="9842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기반 어플리케이션을 활용하여 대용량 데이터베이스를 인터넷 가상 공간에서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분산처리하고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 데이터를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PC,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 전화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노트북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PC, PDA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 다양한 단말기에서 불러오거나 가공할 수 있게 하는 환경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503128"/>
                  </a:ext>
                </a:extLst>
              </a:tr>
            </a:tbl>
          </a:graphicData>
        </a:graphic>
      </p:graphicFrame>
      <p:pic>
        <p:nvPicPr>
          <p:cNvPr id="7" name="Picture 2" descr="파일:Gartner logo.svg - 위키백과, 우리 모두의 백과사전">
            <a:extLst>
              <a:ext uri="{FF2B5EF4-FFF2-40B4-BE49-F238E27FC236}">
                <a16:creationId xmlns:a16="http://schemas.microsoft.com/office/drawing/2014/main" id="{BA4AA194-4480-4401-8571-51D3759CD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749" y="2304871"/>
            <a:ext cx="1647513" cy="37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orrester Helps Organizations Grow Through Customer Obsession">
            <a:extLst>
              <a:ext uri="{FF2B5EF4-FFF2-40B4-BE49-F238E27FC236}">
                <a16:creationId xmlns:a16="http://schemas.microsoft.com/office/drawing/2014/main" id="{E5605826-4E4C-472D-BB86-12FC8DCC8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373" y="3340880"/>
            <a:ext cx="1812264" cy="28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ikipedia Logo PNG, Wikipedia The Free Encyclopedia Free Download - Free  Transparent PNG Logos">
            <a:extLst>
              <a:ext uri="{FF2B5EF4-FFF2-40B4-BE49-F238E27FC236}">
                <a16:creationId xmlns:a16="http://schemas.microsoft.com/office/drawing/2014/main" id="{AE021254-3EF3-454E-8B13-17714967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749" y="4337503"/>
            <a:ext cx="1647513" cy="28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IBM Storage Utility Offering - Computer Business Review">
            <a:extLst>
              <a:ext uri="{FF2B5EF4-FFF2-40B4-BE49-F238E27FC236}">
                <a16:creationId xmlns:a16="http://schemas.microsoft.com/office/drawing/2014/main" id="{FEF6CDDC-A6AD-4757-96C0-1DE0F32F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715" y="5158110"/>
            <a:ext cx="1361581" cy="6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344807"/>
      </p:ext>
    </p:extLst>
  </p:cSld>
  <p:clrMapOvr>
    <a:masterClrMapping/>
  </p:clrMapOvr>
  <p:transition spd="slow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 a command in a new container.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run [OPTIONS] IMAGE [COMMAND] [ARG…]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-d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detached mode(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백그라운드 모드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-p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Host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-v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Host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Directory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-e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Container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내에서 사용할 환경변수 설정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--name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Container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 설정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--rm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Process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종료시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자동제거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-it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&amp;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-t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Terminal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입력을 위한 옵션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--network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Network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run</a:t>
            </a:r>
          </a:p>
        </p:txBody>
      </p:sp>
    </p:spTree>
    <p:extLst>
      <p:ext uri="{BB962C8B-B14F-4D97-AF65-F5344CB8AC3E}">
        <p14:creationId xmlns:p14="http://schemas.microsoft.com/office/powerpoint/2010/main" val="1441693146"/>
      </p:ext>
    </p:extLst>
  </p:cSld>
  <p:clrMapOvr>
    <a:masterClrMapping/>
  </p:clrMapOvr>
  <p:transition spd="slow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</a:t>
            </a:r>
            <a:r>
              <a:rPr lang="ko-KR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run ubuntu:22.04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--rm -it ubuntu:22.04 /bin/bash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--rm -it centos:8 /bin/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sh</a:t>
            </a:r>
            <a:endParaRPr lang="en-US" altLang="ko-KR" sz="24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--rm –p 5678:5678 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hashicorp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/http-echo \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–text=“Hello World”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sv-SE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-d --rm -p 1234:6379 redis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run</a:t>
            </a:r>
          </a:p>
        </p:txBody>
      </p:sp>
    </p:spTree>
    <p:extLst>
      <p:ext uri="{BB962C8B-B14F-4D97-AF65-F5344CB8AC3E}">
        <p14:creationId xmlns:p14="http://schemas.microsoft.com/office/powerpoint/2010/main" val="1805570735"/>
      </p:ext>
    </p:extLst>
  </p:cSld>
  <p:clrMapOvr>
    <a:masterClrMapping/>
  </p:clrMapOvr>
  <p:transition spd="slow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>
                <a:extLst>
                  <a:ext uri="{FF2B5EF4-FFF2-40B4-BE49-F238E27FC236}">
                    <a16:creationId xmlns:a16="http://schemas.microsoft.com/office/drawing/2014/main" id="{BC2C149C-B0C7-48E8-8808-2EB2759808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867" y="1855219"/>
                <a:ext cx="11072003" cy="333913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FF0000"/>
                  </a:buClr>
                  <a:buSzPct val="70000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$ docker run -d -p 3306:3306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buClr>
                    <a:srgbClr val="FF0000"/>
                  </a:buClr>
                  <a:buSzPct val="70000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 &gt; -e MYSQL_ALLOW_EMPTY_PASSWORD=true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endParaRPr>
              </a:p>
              <a:p>
                <a:pPr marL="0" indent="0">
                  <a:buClr>
                    <a:srgbClr val="FF0000"/>
                  </a:buClr>
                  <a:buSzPct val="70000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 &gt; --name </a:t>
                </a:r>
                <a:r>
                  <a:rPr lang="en-US" altLang="ko-KR" sz="2400" b="1" dirty="0" err="1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mysql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endParaRPr>
              </a:p>
              <a:p>
                <a:pPr marL="0" indent="0">
                  <a:buClr>
                    <a:srgbClr val="FF0000"/>
                  </a:buClr>
                  <a:buSzPct val="70000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 &gt; mysql:5.7</a:t>
                </a:r>
              </a:p>
              <a:p>
                <a:pPr marL="0" indent="0">
                  <a:buClr>
                    <a:srgbClr val="FF0000"/>
                  </a:buClr>
                  <a:buSzPct val="70000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$ docker exec –it </a:t>
                </a:r>
                <a:r>
                  <a:rPr lang="en-US" altLang="ko-KR" sz="2400" b="1" dirty="0" err="1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mysql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</a:t>
                </a:r>
                <a:r>
                  <a:rPr lang="en-US" altLang="ko-KR" sz="2400" b="1" dirty="0" err="1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mysql</a:t>
                </a:r>
                <a:endParaRPr lang="en-US" altLang="ko-KR" sz="2400" b="1" dirty="0">
                  <a:solidFill>
                    <a:srgbClr val="FF000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endParaRPr>
              </a:p>
              <a:p>
                <a:pPr marL="0" indent="0">
                  <a:buClr>
                    <a:srgbClr val="FF0000"/>
                  </a:buClr>
                  <a:buSzPct val="70000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$ docker run –d –p 8080:80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endParaRPr>
              </a:p>
              <a:p>
                <a:pPr marL="0" indent="0">
                  <a:buClr>
                    <a:srgbClr val="FF0000"/>
                  </a:buClr>
                  <a:buSzPct val="70000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 &gt; -e WORDPRESS_DB_HOST=</a:t>
                </a:r>
                <a:r>
                  <a:rPr lang="en-US" altLang="ko-KR" sz="2400" b="1" dirty="0" err="1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host.docker.internal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endParaRPr>
              </a:p>
              <a:p>
                <a:pPr marL="0" indent="0">
                  <a:buClr>
                    <a:srgbClr val="FF0000"/>
                  </a:buClr>
                  <a:buSzPct val="70000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 &gt; -e WORDPRESS_DB_NAME=wp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endParaRPr>
              </a:p>
              <a:p>
                <a:pPr marL="0" indent="0">
                  <a:buClr>
                    <a:srgbClr val="FF0000"/>
                  </a:buClr>
                  <a:buSzPct val="70000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 &gt; -e WORDPRESS_DB_USER=wp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endParaRPr>
              </a:p>
              <a:p>
                <a:pPr marL="0" indent="0">
                  <a:buClr>
                    <a:srgbClr val="FF0000"/>
                  </a:buClr>
                  <a:buSzPct val="70000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 &gt; -e WORDPRESS_DB_PASSWORD=wp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endParaRPr lang="en-US" altLang="ko-KR" sz="2400" b="1" dirty="0">
                  <a:solidFill>
                    <a:srgbClr val="FF000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endParaRPr>
              </a:p>
              <a:p>
                <a:pPr marL="0" indent="0">
                  <a:buClr>
                    <a:srgbClr val="FF0000"/>
                  </a:buClr>
                  <a:buSzPct val="70000"/>
                  <a:buNone/>
                </a:pPr>
                <a:r>
                  <a:rPr lang="en-US" altLang="ko-KR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  &gt; </a:t>
                </a:r>
                <a:r>
                  <a:rPr lang="en-US" altLang="ko-KR" sz="2400" b="1" dirty="0" err="1">
                    <a:solidFill>
                      <a:srgbClr val="FF0000"/>
                    </a:solidFill>
                    <a:latin typeface="Courier New" panose="02070309020205020404" pitchFamily="49" charset="0"/>
                    <a:ea typeface="맑은 고딕" panose="020B0503020000020004" pitchFamily="50" charset="-127"/>
                    <a:cs typeface="Courier New" panose="02070309020205020404" pitchFamily="49" charset="0"/>
                  </a:rPr>
                  <a:t>wordpress</a:t>
                </a:r>
                <a:endParaRPr lang="en-US" altLang="ko-KR" sz="2400" b="1" dirty="0">
                  <a:solidFill>
                    <a:srgbClr val="FF000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" name="내용 개체 틀 4">
                <a:extLst>
                  <a:ext uri="{FF2B5EF4-FFF2-40B4-BE49-F238E27FC236}">
                    <a16:creationId xmlns:a16="http://schemas.microsoft.com/office/drawing/2014/main" id="{BC2C149C-B0C7-48E8-8808-2EB275980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67" y="1855219"/>
                <a:ext cx="11072003" cy="3339131"/>
              </a:xfrm>
              <a:prstGeom prst="rect">
                <a:avLst/>
              </a:prstGeom>
              <a:blipFill>
                <a:blip r:embed="rId3"/>
                <a:stretch>
                  <a:fillRect l="-826" t="-2190" b="-536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run</a:t>
            </a:r>
          </a:p>
        </p:txBody>
      </p:sp>
    </p:spTree>
    <p:extLst>
      <p:ext uri="{BB962C8B-B14F-4D97-AF65-F5344CB8AC3E}">
        <p14:creationId xmlns:p14="http://schemas.microsoft.com/office/powerpoint/2010/main" val="2443279199"/>
      </p:ext>
    </p:extLst>
  </p:cSld>
  <p:clrMapOvr>
    <a:masterClrMapping/>
  </p:clrMapOvr>
  <p:transition spd="slow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 a command in a running container.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exec [OPTIONS] CONTAINER COMMAND [ARG…]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-d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detached mode(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백그라운드 모드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interactive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-t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Allocate a pseudo-TTY, Terminal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-e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Container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내에서 사용할 환경변수 설정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-w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Container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내에서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Working directory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exec</a:t>
            </a:r>
          </a:p>
        </p:txBody>
      </p:sp>
    </p:spTree>
    <p:extLst>
      <p:ext uri="{BB962C8B-B14F-4D97-AF65-F5344CB8AC3E}">
        <p14:creationId xmlns:p14="http://schemas.microsoft.com/office/powerpoint/2010/main" val="4142570762"/>
      </p:ext>
    </p:extLst>
  </p:cSld>
  <p:clrMapOvr>
    <a:masterClrMapping/>
  </p:clrMapOvr>
  <p:transition spd="slow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 containers.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</a:t>
            </a:r>
            <a:r>
              <a:rPr lang="en-US" altLang="ko-KR" sz="20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ps</a:t>
            </a: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 [OPTIONS]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-a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Show all containers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ps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D139D-277D-4CD8-98A9-89C02A1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4050282"/>
            <a:ext cx="12115800" cy="1905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16A19-7279-45F8-B01A-A3C93D370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832" y="1425108"/>
            <a:ext cx="7507164" cy="235021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21684912"/>
      </p:ext>
    </p:extLst>
  </p:cSld>
  <p:clrMapOvr>
    <a:masterClrMapping/>
  </p:clrMapOvr>
  <p:transition spd="slow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Stop one or more running containers.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stop [OPTIONS] CONTAINER [CONTAINER…]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stop</a:t>
            </a:r>
          </a:p>
        </p:txBody>
      </p:sp>
    </p:spTree>
    <p:extLst>
      <p:ext uri="{BB962C8B-B14F-4D97-AF65-F5344CB8AC3E}">
        <p14:creationId xmlns:p14="http://schemas.microsoft.com/office/powerpoint/2010/main" val="3582898757"/>
      </p:ext>
    </p:extLst>
  </p:cSld>
  <p:clrMapOvr>
    <a:masterClrMapping/>
  </p:clrMapOvr>
  <p:transition spd="slow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Start one or more stopped containers.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start [OPTIONS] CONTAINER [CONTAINER…]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start</a:t>
            </a:r>
          </a:p>
        </p:txBody>
      </p:sp>
    </p:spTree>
    <p:extLst>
      <p:ext uri="{BB962C8B-B14F-4D97-AF65-F5344CB8AC3E}">
        <p14:creationId xmlns:p14="http://schemas.microsoft.com/office/powerpoint/2010/main" val="1276502366"/>
      </p:ext>
    </p:extLst>
  </p:cSld>
  <p:clrMapOvr>
    <a:masterClrMapping/>
  </p:clrMapOvr>
  <p:transition spd="slow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Attach local standard input, output, and error streams to a running container.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attach [OPTIONS] CONTAINER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attach</a:t>
            </a:r>
          </a:p>
        </p:txBody>
      </p:sp>
    </p:spTree>
    <p:extLst>
      <p:ext uri="{BB962C8B-B14F-4D97-AF65-F5344CB8AC3E}">
        <p14:creationId xmlns:p14="http://schemas.microsoft.com/office/powerpoint/2010/main" val="11501158"/>
      </p:ext>
    </p:extLst>
  </p:cSld>
  <p:clrMapOvr>
    <a:masterClrMapping/>
  </p:clrMapOvr>
  <p:transition spd="slow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Remove one or more containers.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rm [OPTIONS] CONTAINER [CONTAINER…]</a:t>
            </a:r>
            <a:endParaRPr lang="en-US" altLang="ko-KR" sz="2400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-f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Force the removal of a running container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rm</a:t>
            </a:r>
          </a:p>
        </p:txBody>
      </p:sp>
    </p:spTree>
    <p:extLst>
      <p:ext uri="{BB962C8B-B14F-4D97-AF65-F5344CB8AC3E}">
        <p14:creationId xmlns:p14="http://schemas.microsoft.com/office/powerpoint/2010/main" val="1418156083"/>
      </p:ext>
    </p:extLst>
  </p:cSld>
  <p:clrMapOvr>
    <a:masterClrMapping/>
  </p:clrMapOvr>
  <p:transition spd="slow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Fetch the logs of a container.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logs [OPTIONS] CONTAINER</a:t>
            </a:r>
            <a:endParaRPr lang="en-US" altLang="ko-KR" sz="2400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-f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Follow log output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-tail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Number of lines to show from the end of the logs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logs</a:t>
            </a:r>
          </a:p>
        </p:txBody>
      </p:sp>
    </p:spTree>
    <p:extLst>
      <p:ext uri="{BB962C8B-B14F-4D97-AF65-F5344CB8AC3E}">
        <p14:creationId xmlns:p14="http://schemas.microsoft.com/office/powerpoint/2010/main" val="47007590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9117D9-3647-4890-8382-0F89E75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AD8B81-9DA5-4C3E-94FE-31DDC2AF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22" y="1803210"/>
            <a:ext cx="4257675" cy="4432991"/>
          </a:xfrm>
          <a:prstGeom prst="rect">
            <a:avLst/>
          </a:prstGeom>
          <a:ln w="12700"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5B7058-D59E-4143-BC68-0D6C3E2B8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32" y="2202588"/>
            <a:ext cx="11073600" cy="2237509"/>
          </a:xfrm>
          <a:prstGeom prst="rect">
            <a:avLst/>
          </a:prstGeom>
          <a:ln w="2222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316857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 images.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images [OPTIONS] [REPOSITORY[:TAG]]</a:t>
            </a:r>
            <a:endParaRPr lang="en-US" altLang="ko-KR" sz="2400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images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3C87F9-C87E-4F1F-8036-CD2881A77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18" y="3052763"/>
            <a:ext cx="8648700" cy="372507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50678288"/>
      </p:ext>
    </p:extLst>
  </p:cSld>
  <p:clrMapOvr>
    <a:masterClrMapping/>
  </p:clrMapOvr>
  <p:transition spd="slow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Create a new image from a container’s changes.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commit [OPTIONS] CONTAINER [REPOSITORY[:TAG]]</a:t>
            </a:r>
            <a:endParaRPr lang="en-US" altLang="ko-KR" sz="2400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commit</a:t>
            </a:r>
          </a:p>
        </p:txBody>
      </p:sp>
    </p:spTree>
    <p:extLst>
      <p:ext uri="{BB962C8B-B14F-4D97-AF65-F5344CB8AC3E}">
        <p14:creationId xmlns:p14="http://schemas.microsoft.com/office/powerpoint/2010/main" val="3879543573"/>
      </p:ext>
    </p:extLst>
  </p:cSld>
  <p:clrMapOvr>
    <a:masterClrMapping/>
  </p:clrMapOvr>
  <p:transition spd="slow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Create a tag </a:t>
            </a:r>
            <a:r>
              <a:rPr lang="en-US" altLang="ko-KR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TARGET_IMAGE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that refers to </a:t>
            </a:r>
            <a:r>
              <a:rPr lang="en-US" altLang="ko-KR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SOURCE_IMAGE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tag SOURCE_IMAGE[:TAG] TARGET_IMAGE[:TAG]</a:t>
            </a:r>
            <a:endParaRPr lang="en-US" altLang="ko-KR" sz="2400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tag</a:t>
            </a:r>
          </a:p>
        </p:txBody>
      </p:sp>
    </p:spTree>
    <p:extLst>
      <p:ext uri="{BB962C8B-B14F-4D97-AF65-F5344CB8AC3E}">
        <p14:creationId xmlns:p14="http://schemas.microsoft.com/office/powerpoint/2010/main" val="1779101051"/>
      </p:ext>
    </p:extLst>
  </p:cSld>
  <p:clrMapOvr>
    <a:masterClrMapping/>
  </p:clrMapOvr>
  <p:transition spd="slow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Pull an image or a repository from a registry.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pull [OPTIONS] NAME[:TAG|@DIGEST]</a:t>
            </a:r>
            <a:endParaRPr lang="en-US" altLang="ko-KR" sz="2400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pull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6CC140-337E-408B-BE95-788CAE905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30" y="3190407"/>
            <a:ext cx="8524875" cy="36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2346"/>
      </p:ext>
    </p:extLst>
  </p:cSld>
  <p:clrMapOvr>
    <a:masterClrMapping/>
  </p:clrMapOvr>
  <p:transition spd="slow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Remove one or more images.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실행중인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삭제되지 않음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</a:t>
            </a:r>
            <a:r>
              <a:rPr lang="en-US" altLang="ko-KR" sz="20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rmi</a:t>
            </a: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 [OPTIONS] IMAGE [IMAGE…]</a:t>
            </a:r>
            <a:endParaRPr lang="en-US" altLang="ko-KR" sz="2400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-f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Force removal of the image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rmi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892181"/>
      </p:ext>
    </p:extLst>
  </p:cSld>
  <p:clrMapOvr>
    <a:masterClrMapping/>
  </p:clrMapOvr>
  <p:transition spd="slow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 in to a Docker registry.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login [OPTIONS] [SERVER]</a:t>
            </a:r>
            <a:endParaRPr lang="en-US" altLang="ko-KR" sz="2400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-p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--password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Password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-u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--username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Username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login</a:t>
            </a:r>
          </a:p>
        </p:txBody>
      </p:sp>
    </p:spTree>
    <p:extLst>
      <p:ext uri="{BB962C8B-B14F-4D97-AF65-F5344CB8AC3E}">
        <p14:creationId xmlns:p14="http://schemas.microsoft.com/office/powerpoint/2010/main" val="3004918913"/>
      </p:ext>
    </p:extLst>
  </p:cSld>
  <p:clrMapOvr>
    <a:masterClrMapping/>
  </p:clrMapOvr>
  <p:transition spd="slow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 an image or a repository to a registry.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push [OPTIONS] NAME[:TAG]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 push</a:t>
            </a:r>
          </a:p>
        </p:txBody>
      </p:sp>
    </p:spTree>
    <p:extLst>
      <p:ext uri="{BB962C8B-B14F-4D97-AF65-F5344CB8AC3E}">
        <p14:creationId xmlns:p14="http://schemas.microsoft.com/office/powerpoint/2010/main" val="1076962102"/>
      </p:ext>
    </p:extLst>
  </p:cSld>
  <p:clrMapOvr>
    <a:masterClrMapping/>
  </p:clrMapOvr>
  <p:transition spd="slow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Create a network.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	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間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이름으로 통신할 수 있는 가상 네트워크 생성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network create [OPTIONS] NETWORK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network create</a:t>
            </a:r>
          </a:p>
        </p:txBody>
      </p:sp>
    </p:spTree>
    <p:extLst>
      <p:ext uri="{BB962C8B-B14F-4D97-AF65-F5344CB8AC3E}">
        <p14:creationId xmlns:p14="http://schemas.microsoft.com/office/powerpoint/2010/main" val="729661597"/>
      </p:ext>
    </p:extLst>
  </p:cSld>
  <p:clrMapOvr>
    <a:masterClrMapping/>
  </p:clrMapOvr>
  <p:transition spd="slow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Connect a container to a network.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생성된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network connect [OPTIONS] NETWORK CONTAINER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network connect</a:t>
            </a:r>
          </a:p>
        </p:txBody>
      </p:sp>
    </p:spTree>
    <p:extLst>
      <p:ext uri="{BB962C8B-B14F-4D97-AF65-F5344CB8AC3E}">
        <p14:creationId xmlns:p14="http://schemas.microsoft.com/office/powerpoint/2010/main" val="2190835413"/>
      </p:ext>
    </p:extLst>
  </p:cSld>
  <p:clrMapOvr>
    <a:masterClrMapping/>
  </p:clrMapOvr>
  <p:transition spd="slow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Bind mount a volume.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Volume Mount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 옵션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run -v ${PWD}/data:/data/db </a:t>
            </a:r>
            <a:r>
              <a:rPr lang="en-US" altLang="ko-KR" sz="20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mongodb</a:t>
            </a:r>
            <a:endParaRPr lang="en-US" altLang="ko-KR" sz="2000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run -v </a:t>
            </a:r>
          </a:p>
        </p:txBody>
      </p:sp>
    </p:spTree>
    <p:extLst>
      <p:ext uri="{BB962C8B-B14F-4D97-AF65-F5344CB8AC3E}">
        <p14:creationId xmlns:p14="http://schemas.microsoft.com/office/powerpoint/2010/main" val="86163477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468408-E425-441D-B207-015C33F6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EE381720-79A2-405B-8739-8214E730B248}"/>
              </a:ext>
            </a:extLst>
          </p:cNvPr>
          <p:cNvSpPr txBox="1">
            <a:spLocks/>
          </p:cNvSpPr>
          <p:nvPr/>
        </p:nvSpPr>
        <p:spPr>
          <a:xfrm>
            <a:off x="4337109" y="1292212"/>
            <a:ext cx="7575258" cy="4273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 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자원을</a:t>
            </a:r>
            <a:endParaRPr lang="en-US" altLang="ko-KR" sz="3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만큼 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빌려서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사용하고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부하에 따라서 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확장성을 지원받으며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만큼 지불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컴퓨팅 패러다임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A41DD2-6F1E-4B71-A29C-F319A3F42BF4}"/>
              </a:ext>
            </a:extLst>
          </p:cNvPr>
          <p:cNvGrpSpPr/>
          <p:nvPr/>
        </p:nvGrpSpPr>
        <p:grpSpPr>
          <a:xfrm>
            <a:off x="877576" y="1371374"/>
            <a:ext cx="2989749" cy="4693865"/>
            <a:chOff x="1212802" y="1855907"/>
            <a:chExt cx="2671160" cy="40691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6DFB9E-9471-4C90-B493-68B49F42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2802" y="1855907"/>
              <a:ext cx="2671160" cy="24036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2F2E3C-6AED-4E4B-A168-BD83532C8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1308" y="4331859"/>
              <a:ext cx="2574148" cy="1593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199698"/>
      </p:ext>
    </p:extLst>
  </p:cSld>
  <p:clrMapOvr>
    <a:masterClrMapping/>
  </p:clrMapOvr>
  <p:transition spd="slow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Save one or more images to a tar archive.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save [OPTIONS] IMAGE [IMAGE…]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--output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-o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Write to a file, instead of STDOUT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save </a:t>
            </a:r>
          </a:p>
        </p:txBody>
      </p:sp>
    </p:spTree>
    <p:extLst>
      <p:ext uri="{BB962C8B-B14F-4D97-AF65-F5344CB8AC3E}">
        <p14:creationId xmlns:p14="http://schemas.microsoft.com/office/powerpoint/2010/main" val="767796980"/>
      </p:ext>
    </p:extLst>
  </p:cSld>
  <p:clrMapOvr>
    <a:masterClrMapping/>
  </p:clrMapOvr>
  <p:transition spd="slow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Load an image from a tar archive or STDIN.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load [OPTIONS]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--input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Read from tar archive file, instead of STDIN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--quiet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-q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Suppress the load output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load </a:t>
            </a:r>
          </a:p>
        </p:txBody>
      </p:sp>
    </p:spTree>
    <p:extLst>
      <p:ext uri="{BB962C8B-B14F-4D97-AF65-F5344CB8AC3E}">
        <p14:creationId xmlns:p14="http://schemas.microsoft.com/office/powerpoint/2010/main" val="821366556"/>
      </p:ext>
    </p:extLst>
  </p:cSld>
  <p:clrMapOvr>
    <a:masterClrMapping/>
  </p:clrMapOvr>
  <p:transition spd="slow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CLI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Copy files/folders between a container and the local filesystem.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Usage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$ docker cp [OPTIONS] CONTAINER : SRC_PATH DEST_PATH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--archive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-a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Archive mode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$ 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cp </a:t>
            </a:r>
          </a:p>
        </p:txBody>
      </p:sp>
    </p:spTree>
    <p:extLst>
      <p:ext uri="{BB962C8B-B14F-4D97-AF65-F5344CB8AC3E}">
        <p14:creationId xmlns:p14="http://schemas.microsoft.com/office/powerpoint/2010/main" val="3782617281"/>
      </p:ext>
    </p:extLst>
  </p:cSld>
  <p:clrMapOvr>
    <a:masterClrMapping/>
  </p:clrMapOvr>
  <p:transition spd="slow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Lab5.</a:t>
            </a:r>
            <a:r>
              <a:rPr lang="ko-KR" alt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CLI 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35057"/>
      </p:ext>
    </p:extLst>
  </p:cSld>
  <p:clrMapOvr>
    <a:masterClrMapping/>
  </p:clrMapOvr>
  <p:transition>
    <p:strips dir="rd"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Ref :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https://hub.docker.com/_/nginx/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Image :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nginx:latest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: 80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index.html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/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usr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/share/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/html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index.html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정적 페이지 서버 만들기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7C8C51-8CC1-4BD2-A605-799354770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79" y="3738699"/>
            <a:ext cx="9495553" cy="25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86781"/>
      </p:ext>
    </p:extLst>
  </p:cSld>
  <p:clrMapOvr>
    <a:masterClrMapping/>
  </p:clrMapOvr>
  <p:transition spd="slow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Image 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node:12-alpine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: 8080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Working Directory : /app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Node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node  /app/server.js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이미지 이름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hellonode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Binding : 60000:8080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server.js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Node.js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기반의 웹 서비스 빌드하기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668F44-933C-44B6-B01D-8CB2B2A9D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868" y="974437"/>
            <a:ext cx="5820511" cy="550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01116"/>
      </p:ext>
    </p:extLst>
  </p:cSld>
  <p:clrMapOvr>
    <a:masterClrMapping/>
  </p:clrMapOvr>
  <p:transition spd="slow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설치된 모든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및 삭제하기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사용해서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검색하기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설치하기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포트로 접속하여 웹 서비스 열기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초기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Password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찾아서 로그인하기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7389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연습문제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9382414"/>
      </p:ext>
    </p:extLst>
  </p:cSld>
  <p:clrMapOvr>
    <a:masterClrMapping/>
  </p:clrMapOvr>
  <p:transition spd="slow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82" y="2937889"/>
            <a:ext cx="10335236" cy="576063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실습 연습문제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618413"/>
      </p:ext>
    </p:extLst>
  </p:cSld>
  <p:clrMapOvr>
    <a:masterClrMapping/>
  </p:clrMapOvr>
  <p:transition>
    <p:strips dir="rd"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82" y="2937889"/>
            <a:ext cx="10335236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Container Lifecycle</a:t>
            </a:r>
          </a:p>
        </p:txBody>
      </p:sp>
    </p:spTree>
    <p:extLst>
      <p:ext uri="{BB962C8B-B14F-4D97-AF65-F5344CB8AC3E}">
        <p14:creationId xmlns:p14="http://schemas.microsoft.com/office/powerpoint/2010/main" val="1976790183"/>
      </p:ext>
    </p:extLst>
  </p:cSld>
  <p:clrMapOvr>
    <a:masterClrMapping/>
  </p:clrMapOvr>
  <p:transition>
    <p:strips dir="rd"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Lifecycle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상태 전이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B40F37-510D-4629-8995-504CE702A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12" y="1647925"/>
            <a:ext cx="6704777" cy="4738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45C33-423D-44B5-88C0-B1DBED6B4902}"/>
              </a:ext>
            </a:extLst>
          </p:cNvPr>
          <p:cNvSpPr txBox="1"/>
          <p:nvPr/>
        </p:nvSpPr>
        <p:spPr>
          <a:xfrm>
            <a:off x="2692812" y="6596390"/>
            <a:ext cx="4978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Ref to [15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단계로 배우는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도커와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], p.111. 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92573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468408-E425-441D-B207-015C33F6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EE381720-79A2-405B-8739-8214E730B248}"/>
              </a:ext>
            </a:extLst>
          </p:cNvPr>
          <p:cNvSpPr txBox="1">
            <a:spLocks/>
          </p:cNvSpPr>
          <p:nvPr/>
        </p:nvSpPr>
        <p:spPr>
          <a:xfrm>
            <a:off x="4337109" y="1292212"/>
            <a:ext cx="7575258" cy="4273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 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자원을</a:t>
            </a:r>
            <a:endParaRPr lang="en-US" altLang="ko-KR" sz="3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만큼 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빌려서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사용하고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부하에 따라서 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확장성을 지원받으며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만큼 지불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컴퓨팅 패러다임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A41DD2-6F1E-4B71-A29C-F319A3F42BF4}"/>
              </a:ext>
            </a:extLst>
          </p:cNvPr>
          <p:cNvGrpSpPr/>
          <p:nvPr/>
        </p:nvGrpSpPr>
        <p:grpSpPr>
          <a:xfrm>
            <a:off x="877576" y="1371374"/>
            <a:ext cx="2989749" cy="4693865"/>
            <a:chOff x="1212802" y="1855907"/>
            <a:chExt cx="2671160" cy="40691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6DFB9E-9471-4C90-B493-68B49F42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2802" y="1855907"/>
              <a:ext cx="2671160" cy="24036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2F2E3C-6AED-4E4B-A168-BD83532C8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1308" y="4331859"/>
              <a:ext cx="2574148" cy="1593187"/>
            </a:xfrm>
            <a:prstGeom prst="rect">
              <a:avLst/>
            </a:prstGeom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D3D214-C201-458A-A6E1-919E72C84434}"/>
              </a:ext>
            </a:extLst>
          </p:cNvPr>
          <p:cNvSpPr/>
          <p:nvPr/>
        </p:nvSpPr>
        <p:spPr>
          <a:xfrm>
            <a:off x="3655694" y="3080398"/>
            <a:ext cx="4849113" cy="1633842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50800" dir="5400000" algn="ctr" rotWithShape="0">
              <a:srgbClr val="FFC000"/>
            </a:outerShdw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3600" b="1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자원의 </a:t>
            </a:r>
            <a:r>
              <a:rPr lang="ko-KR" altLang="en-US" sz="3600" b="1" dirty="0" err="1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렌탈샵</a:t>
            </a:r>
            <a:endParaRPr lang="ko-KR" altLang="en-US" sz="3600" b="1" dirty="0">
              <a:ln w="6600">
                <a:noFill/>
                <a:prstDash val="solid"/>
              </a:ln>
              <a:solidFill>
                <a:srgbClr val="FFFF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09550"/>
      </p:ext>
    </p:extLst>
  </p:cSld>
  <p:clrMapOvr>
    <a:masterClrMapping/>
  </p:clrMapOvr>
  <p:transition spd="slow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Lifecycle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 Lifecycle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45C33-423D-44B5-88C0-B1DBED6B4902}"/>
              </a:ext>
            </a:extLst>
          </p:cNvPr>
          <p:cNvSpPr txBox="1"/>
          <p:nvPr/>
        </p:nvSpPr>
        <p:spPr>
          <a:xfrm>
            <a:off x="1478310" y="6596390"/>
            <a:ext cx="4978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https://blog.naver.com/isc0304/222337021799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FE068-0A40-4C04-A99E-D7F8CCBB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10" y="1725040"/>
            <a:ext cx="9133781" cy="487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39871"/>
      </p:ext>
    </p:extLst>
  </p:cSld>
  <p:clrMapOvr>
    <a:masterClrMapping/>
  </p:clrMapOvr>
  <p:transition spd="slow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Lifecycle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검색하기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search 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search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nginx</a:t>
            </a:r>
            <a:endParaRPr lang="en-US" altLang="ko-KR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다운로드하기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pull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pull nginx:1.14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받은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출력하기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images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images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받은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보기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inspect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inspect nginx:1.14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rmi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rmi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nginx:1.14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Image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어떻게 사용하는가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61033083"/>
      </p:ext>
    </p:extLst>
  </p:cSld>
  <p:clrMapOvr>
    <a:masterClrMapping/>
  </p:clrMapOvr>
  <p:transition spd="slow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Lifecycle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create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create –-name webserver –p 80:80 nginx:1.14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start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start webserver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및 실행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run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run -d –name webserver nginx:1.14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중인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확인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ps</a:t>
            </a:r>
            <a:endParaRPr lang="en-US" altLang="ko-KR" sz="24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동작중인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중지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stop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stop webserver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rm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sz="20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rm webserver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Lifecycle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598468"/>
      </p:ext>
    </p:extLst>
  </p:cSld>
  <p:clrMapOvr>
    <a:masterClrMapping/>
  </p:clrMapOvr>
  <p:transition spd="slow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Lifecycle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실행중인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확인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ps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Foreground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실행중인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연결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attach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동작중인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새 명령어 추가 실행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exec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exec –it webserver /bin/bash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동작하는 프로세스 확인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top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top webserver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동작중인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생성한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보기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logs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docker logs –f webserver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동작중인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관리하는 명령어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003239"/>
      </p:ext>
    </p:extLst>
  </p:cSld>
  <p:clrMapOvr>
    <a:masterClrMapping/>
  </p:clrMapOvr>
  <p:transition spd="slow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Lab6.</a:t>
            </a:r>
            <a:r>
              <a:rPr lang="ko-KR" alt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Container Lifecycle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352202"/>
      </p:ext>
    </p:extLst>
  </p:cSld>
  <p:clrMapOvr>
    <a:masterClrMapping/>
  </p:clrMapOvr>
  <p:transition>
    <p:strips dir="rd"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82" y="2937889"/>
            <a:ext cx="10335236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020307921"/>
      </p:ext>
    </p:extLst>
  </p:cSld>
  <p:clrMapOvr>
    <a:masterClrMapping/>
  </p:clrMapOvr>
  <p:transition>
    <p:strips dir="rd"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Registry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저장하는 저장소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Registry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Hub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https://hub.docker.com/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Quay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https://quay.io/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Registry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社內의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Harbor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https://goharbor.io/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GitLab Container Registry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https://docs.gitlab.com/ee/user/packages/container_registry/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registry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https://hub.docker.com/_/registry/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Registry?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456471"/>
      </p:ext>
    </p:extLst>
  </p:cSld>
  <p:clrMapOvr>
    <a:masterClrMapping/>
  </p:clrMapOvr>
  <p:transition spd="slow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Registry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Registry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Elastic Container Registry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https://aws.amazon.com/ko/ecr/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 Container Registry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https://azure.microsoft.com/en-us/services/container-registry/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Container Registry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https://cloud.google.com/container-registry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IBM Cloud Container Registry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https://www.ibm.com/cloud/container-registry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Registry?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880182"/>
      </p:ext>
    </p:extLst>
  </p:cSld>
  <p:clrMapOvr>
    <a:masterClrMapping/>
  </p:clrMapOvr>
  <p:transition spd="slow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Registry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https://hub.docker.com/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Official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Verified Publisher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search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“Keyword”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Hub(Registry)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A79027-8682-4EB3-AF55-913925375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24" y="987541"/>
            <a:ext cx="5699103" cy="311258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3ECE31-DE70-4E85-93BC-3B3957FB1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92" y="2904383"/>
            <a:ext cx="6048447" cy="301243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12793874"/>
      </p:ext>
    </p:extLst>
  </p:cSld>
  <p:clrMapOvr>
    <a:masterClrMapping/>
  </p:clrMapOvr>
  <p:transition spd="slow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Registry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Official Images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docker.com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직접 관리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누구나 사용가능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Verified Publisher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Vendor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제공하는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Categories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카테고리별 검색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)Databases &gt;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Repositories &gt; Create Repository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Repository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까지만 무료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이상은 추가 비용 발생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Hub(Registry)</a:t>
            </a:r>
          </a:p>
        </p:txBody>
      </p:sp>
    </p:spTree>
    <p:extLst>
      <p:ext uri="{BB962C8B-B14F-4D97-AF65-F5344CB8AC3E}">
        <p14:creationId xmlns:p14="http://schemas.microsoft.com/office/powerpoint/2010/main" val="211002605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80FB53F-25DC-4A56-BAE0-C59D7890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532C7D-82D5-4006-9F33-A5247501615D}"/>
              </a:ext>
            </a:extLst>
          </p:cNvPr>
          <p:cNvGrpSpPr/>
          <p:nvPr/>
        </p:nvGrpSpPr>
        <p:grpSpPr>
          <a:xfrm>
            <a:off x="818813" y="1413103"/>
            <a:ext cx="10554374" cy="5258404"/>
            <a:chOff x="818813" y="1413103"/>
            <a:chExt cx="10554374" cy="52584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8EDB743-3235-456D-9B2B-F3C92DCDC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4417" y="1413103"/>
              <a:ext cx="5688770" cy="257967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1024B0-A2C6-4E07-99A5-4D1B8EC33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13" y="3745556"/>
              <a:ext cx="2777723" cy="2925951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386DA6EE-FDAC-45A4-9551-76D386D9314D}"/>
                </a:ext>
              </a:extLst>
            </p:cNvPr>
            <p:cNvSpPr/>
            <p:nvPr/>
          </p:nvSpPr>
          <p:spPr>
            <a:xfrm rot="20238772">
              <a:off x="3175785" y="3302333"/>
              <a:ext cx="2777723" cy="479375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2CCCF00F-3961-4592-A1D2-9528408685F8}"/>
                </a:ext>
              </a:extLst>
            </p:cNvPr>
            <p:cNvSpPr/>
            <p:nvPr/>
          </p:nvSpPr>
          <p:spPr>
            <a:xfrm rot="9505188">
              <a:off x="3453224" y="3920464"/>
              <a:ext cx="2777723" cy="47937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89BEA28-A27E-4994-8AAE-68BAE9D54F5B}"/>
                </a:ext>
              </a:extLst>
            </p:cNvPr>
            <p:cNvSpPr/>
            <p:nvPr/>
          </p:nvSpPr>
          <p:spPr>
            <a:xfrm>
              <a:off x="3407023" y="2961742"/>
              <a:ext cx="1267911" cy="4374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빌려줘</a:t>
              </a:r>
              <a:r>
                <a:rPr lang="en-US" altLang="ko-KR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!!</a:t>
              </a:r>
              <a:endPara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86F53C4-7B77-49CE-807B-8F51537E3073}"/>
                </a:ext>
              </a:extLst>
            </p:cNvPr>
            <p:cNvSpPr/>
            <p:nvPr/>
          </p:nvSpPr>
          <p:spPr>
            <a:xfrm>
              <a:off x="4149041" y="4210874"/>
              <a:ext cx="2998379" cy="66990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그래</a:t>
              </a:r>
              <a:r>
                <a:rPr lang="en-US" altLang="ko-KR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!!</a:t>
              </a:r>
            </a:p>
            <a:p>
              <a:pPr algn="ctr"/>
              <a:r>
                <a:rPr lang="en-US" altLang="ko-KR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대신 쓴 만큼 돈은 내야해</a:t>
              </a:r>
              <a:r>
                <a:rPr lang="en-US" altLang="ko-KR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D66BBF-F7AE-4D7D-BC2B-F120768F4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3853" y="3399178"/>
              <a:ext cx="991514" cy="690755"/>
            </a:xfrm>
            <a:prstGeom prst="rect">
              <a:avLst/>
            </a:prstGeom>
          </p:spPr>
        </p:pic>
        <p:pic>
          <p:nvPicPr>
            <p:cNvPr id="14" name="Picture 2" descr="네이버 클라우드 플랫폼 - Home | Facebook">
              <a:extLst>
                <a:ext uri="{FF2B5EF4-FFF2-40B4-BE49-F238E27FC236}">
                  <a16:creationId xmlns:a16="http://schemas.microsoft.com/office/drawing/2014/main" id="{64FF8FB2-E490-4777-BA39-0822B8F66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7615" y="3484975"/>
              <a:ext cx="795371" cy="795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8725626"/>
      </p:ext>
    </p:extLst>
  </p:cSld>
  <p:clrMapOvr>
    <a:masterClrMapping/>
  </p:clrMapOvr>
  <p:transition spd="slow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Registry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registry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registry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컨테이너를 운영하는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Registry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Registry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제한 없음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Repository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51E0E5-C8DD-48DF-BEF3-F86894BB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0" y="3623166"/>
            <a:ext cx="11601039" cy="255351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015967197"/>
      </p:ext>
    </p:extLst>
  </p:cSld>
  <p:clrMapOvr>
    <a:masterClrMapping/>
  </p:clrMapOvr>
  <p:transition spd="slow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Registry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This image contains an implementation of the Docker Registry HTTP API V2 for use with Docker 1.6+registry.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 a local registry : Quick Version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–p 5000:5000 --restart always 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＼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--name registry registry:2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Repository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82820"/>
      </p:ext>
    </p:extLst>
  </p:cSld>
  <p:clrMapOvr>
    <a:masterClrMapping/>
  </p:clrMapOvr>
  <p:transition spd="slow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Registry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Repository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반드시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hostname:port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(80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생략가능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형식을 사용할 것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localhost : 5000/ubuntu:18.04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docker.example.com:5000/ubuntu:18.04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Repository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363970"/>
      </p:ext>
    </p:extLst>
  </p:cSld>
  <p:clrMapOvr>
    <a:masterClrMapping/>
  </p:clrMapOvr>
  <p:transition spd="slow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Lab7.</a:t>
            </a:r>
            <a:r>
              <a:rPr lang="ko-KR" alt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Registry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288436"/>
      </p:ext>
    </p:extLst>
  </p:cSld>
  <p:clrMapOvr>
    <a:masterClrMapping/>
  </p:clrMapOvr>
  <p:transition>
    <p:strips dir="rd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Container Storage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831728"/>
      </p:ext>
    </p:extLst>
  </p:cSld>
  <p:clrMapOvr>
    <a:masterClrMapping/>
  </p:clrMapOvr>
  <p:transition>
    <p:strips dir="rd"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Storage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Read-Only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되는 데이터는 별도의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Read-Write Layer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만들어주는 데이터를 영구적으로 보존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3DAD7-3FD1-41AD-8847-D83E81927A88}"/>
              </a:ext>
            </a:extLst>
          </p:cNvPr>
          <p:cNvSpPr txBox="1"/>
          <p:nvPr/>
        </p:nvSpPr>
        <p:spPr>
          <a:xfrm>
            <a:off x="3114676" y="5845433"/>
            <a:ext cx="427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1A2605-2503-4A28-B0A9-1343D8CF8690}"/>
              </a:ext>
            </a:extLst>
          </p:cNvPr>
          <p:cNvGrpSpPr/>
          <p:nvPr/>
        </p:nvGrpSpPr>
        <p:grpSpPr>
          <a:xfrm>
            <a:off x="2019773" y="4124563"/>
            <a:ext cx="4145840" cy="2399247"/>
            <a:chOff x="2054935" y="3524784"/>
            <a:chExt cx="4145840" cy="2399247"/>
          </a:xfrm>
        </p:grpSpPr>
        <p:pic>
          <p:nvPicPr>
            <p:cNvPr id="16" name="Picture 6" descr="Church Clipart Server - Database Server Icon Png (1952x2400), Png Download">
              <a:extLst>
                <a:ext uri="{FF2B5EF4-FFF2-40B4-BE49-F238E27FC236}">
                  <a16:creationId xmlns:a16="http://schemas.microsoft.com/office/drawing/2014/main" id="{0DFD1154-6AD1-4DD3-A3AF-75CB3021F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935" y="4047443"/>
              <a:ext cx="1526465" cy="18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11DF0849-5C97-409B-ACAC-CE955A27A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4709355"/>
              <a:ext cx="1460255" cy="1136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137A0E-820D-4719-9571-6EA82624E553}"/>
                </a:ext>
              </a:extLst>
            </p:cNvPr>
            <p:cNvSpPr txBox="1"/>
            <p:nvPr/>
          </p:nvSpPr>
          <p:spPr>
            <a:xfrm>
              <a:off x="4838701" y="5092728"/>
              <a:ext cx="1362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Read-Only</a:t>
              </a:r>
              <a:endParaRPr lang="ko-KR" altLang="en-US" dirty="0"/>
            </a:p>
          </p:txBody>
        </p:sp>
        <p:pic>
          <p:nvPicPr>
            <p:cNvPr id="15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360E28A6-0D51-400C-9750-6CBC17528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168" y="3524784"/>
              <a:ext cx="828307" cy="644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FD8BA3-7E48-4B4B-8CCB-7F2BD94987F0}"/>
                </a:ext>
              </a:extLst>
            </p:cNvPr>
            <p:cNvSpPr txBox="1"/>
            <p:nvPr/>
          </p:nvSpPr>
          <p:spPr>
            <a:xfrm>
              <a:off x="2900363" y="3707037"/>
              <a:ext cx="1362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Read/Write</a:t>
              </a:r>
              <a:endParaRPr lang="ko-KR" altLang="en-US" dirty="0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3C877C3-C588-4201-ABD8-1560140036E4}"/>
              </a:ext>
            </a:extLst>
          </p:cNvPr>
          <p:cNvSpPr/>
          <p:nvPr/>
        </p:nvSpPr>
        <p:spPr bwMode="auto">
          <a:xfrm>
            <a:off x="6635747" y="4267312"/>
            <a:ext cx="5081586" cy="835053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 Black" panose="020B0A04020102020204" pitchFamily="34" charset="0"/>
                <a:ea typeface="굴림" pitchFamily="50" charset="-127"/>
              </a:rPr>
              <a:t>Union Filesystem</a:t>
            </a:r>
            <a:endParaRPr kumimoji="1" lang="ko-KR" altLang="en-US" sz="36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 Black" panose="020B0A04020102020204" pitchFamily="34" charset="0"/>
              <a:ea typeface="굴림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07A828-E30B-454E-B4F3-D23BB9DAF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76" y="5194350"/>
            <a:ext cx="5280257" cy="15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8017"/>
      </p:ext>
    </p:extLst>
  </p:cSld>
  <p:clrMapOvr>
    <a:masterClrMapping/>
  </p:clrMapOvr>
  <p:transition spd="slow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Storage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Union FS</a:t>
            </a:r>
          </a:p>
        </p:txBody>
      </p:sp>
      <p:pic>
        <p:nvPicPr>
          <p:cNvPr id="60418" name="Picture 2" descr="https://miro.medium.com/max/878/0*qcB7YXqasZYLwMYc.jpg">
            <a:extLst>
              <a:ext uri="{FF2B5EF4-FFF2-40B4-BE49-F238E27FC236}">
                <a16:creationId xmlns:a16="http://schemas.microsoft.com/office/drawing/2014/main" id="{4E929210-F486-42A5-9578-EEC502343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61" y="2132902"/>
            <a:ext cx="10499477" cy="398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E0C380-A87E-4294-922C-410007E26964}"/>
              </a:ext>
            </a:extLst>
          </p:cNvPr>
          <p:cNvSpPr/>
          <p:nvPr/>
        </p:nvSpPr>
        <p:spPr>
          <a:xfrm>
            <a:off x="543732" y="649859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/>
              <a:t>https://medium.com/@knoldus/unionfs-a-file-system-of-a-container-2136cd11a779</a:t>
            </a:r>
          </a:p>
        </p:txBody>
      </p:sp>
    </p:spTree>
    <p:extLst>
      <p:ext uri="{BB962C8B-B14F-4D97-AF65-F5344CB8AC3E}">
        <p14:creationId xmlns:p14="http://schemas.microsoft.com/office/powerpoint/2010/main" val="3238991622"/>
      </p:ext>
    </p:extLst>
  </p:cSld>
  <p:clrMapOvr>
    <a:masterClrMapping/>
  </p:clrMapOvr>
  <p:transition spd="slow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Storage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 filesystem service for Linux, FreeBSD and NetBSD which implements a union mount for other file systems.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 allows files and directories of separate file systems, known as branches, to be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transparently overlaid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forming a single coherent file system.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 of directories which have the same path within the merged branches will be seen together in a single merged directory, within the new, virtual filesystem.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Union FS</a:t>
            </a:r>
          </a:p>
        </p:txBody>
      </p:sp>
    </p:spTree>
    <p:extLst>
      <p:ext uri="{BB962C8B-B14F-4D97-AF65-F5344CB8AC3E}">
        <p14:creationId xmlns:p14="http://schemas.microsoft.com/office/powerpoint/2010/main" val="3766157932"/>
      </p:ext>
    </p:extLst>
  </p:cSld>
  <p:clrMapOvr>
    <a:masterClrMapping/>
  </p:clrMapOvr>
  <p:transition spd="slow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Storage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When mounting branches, the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priority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of one branch over the other is specified. So when both branches contain a file with the same name, one gets priority over the other.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different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branches may be either read-only or read/write file systems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so that writes to the virtual, merged copy are directed to a specific real file system.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This allows a file system to appear as writable, but without actually allowing writes to change the file system, also known as copy-on-write. 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Union FS</a:t>
            </a:r>
          </a:p>
        </p:txBody>
      </p:sp>
    </p:spTree>
    <p:extLst>
      <p:ext uri="{BB962C8B-B14F-4D97-AF65-F5344CB8AC3E}">
        <p14:creationId xmlns:p14="http://schemas.microsoft.com/office/powerpoint/2010/main" val="1849108367"/>
      </p:ext>
    </p:extLst>
  </p:cSld>
  <p:clrMapOvr>
    <a:masterClrMapping/>
  </p:clrMapOvr>
  <p:transition spd="slow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Storage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uses file systems inspired by </a:t>
            </a:r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Unionfs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such as </a:t>
            </a:r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Aufs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to layer Docker images.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 actions are done to a base image, layers are created and documented, such that each layer fully describes how to recreate an action.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This strategy enables Docker's lightweight images, as only layer updates need to be propagated (compared to full VMs, for example).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and Union FS</a:t>
            </a:r>
          </a:p>
        </p:txBody>
      </p:sp>
    </p:spTree>
    <p:extLst>
      <p:ext uri="{BB962C8B-B14F-4D97-AF65-F5344CB8AC3E}">
        <p14:creationId xmlns:p14="http://schemas.microsoft.com/office/powerpoint/2010/main" val="143303366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470D0E-2FEF-4DF4-A0D8-F690DB8AE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Contents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9C72559-A6E2-442C-8716-35BBBEFD2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268417"/>
            <a:ext cx="11480800" cy="4827587"/>
          </a:xfrm>
        </p:spPr>
        <p:txBody>
          <a:bodyPr/>
          <a:lstStyle/>
          <a:p>
            <a:r>
              <a:rPr lang="en-US" sz="3200" dirty="0"/>
              <a:t>Cloud Computing Concepts</a:t>
            </a:r>
          </a:p>
          <a:p>
            <a:r>
              <a:rPr lang="en-US" sz="3200" dirty="0"/>
              <a:t>Virtualization Concepts</a:t>
            </a:r>
          </a:p>
          <a:p>
            <a:r>
              <a:rPr lang="en-US" sz="3200" dirty="0"/>
              <a:t>Container Concepts</a:t>
            </a:r>
          </a:p>
          <a:p>
            <a:r>
              <a:rPr lang="en-US" sz="3200" dirty="0"/>
              <a:t>Docker Concepts</a:t>
            </a:r>
          </a:p>
        </p:txBody>
      </p:sp>
    </p:spTree>
    <p:extLst>
      <p:ext uri="{BB962C8B-B14F-4D97-AF65-F5344CB8AC3E}">
        <p14:creationId xmlns:p14="http://schemas.microsoft.com/office/powerpoint/2010/main" val="3577117686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45622A1-CD90-43CC-927A-324AC8AE6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pic>
        <p:nvPicPr>
          <p:cNvPr id="6" name="Picture 2" descr="r/ElectricalEngineering - coal mine 25 000 V from generator step-up transformer power station step-down 11 000 V transformer power line 275 power 000 V line step-down transformer">
            <a:extLst>
              <a:ext uri="{FF2B5EF4-FFF2-40B4-BE49-F238E27FC236}">
                <a16:creationId xmlns:a16="http://schemas.microsoft.com/office/drawing/2014/main" id="{88E47C95-7ACA-41B9-8BD9-A39EF1DD2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86" y="1129227"/>
            <a:ext cx="8740228" cy="459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814B1-5204-4A6E-B857-386AC2B1AD71}"/>
              </a:ext>
            </a:extLst>
          </p:cNvPr>
          <p:cNvSpPr txBox="1"/>
          <p:nvPr/>
        </p:nvSpPr>
        <p:spPr>
          <a:xfrm>
            <a:off x="1725886" y="6629400"/>
            <a:ext cx="6595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hlinkClick r:id="rId3"/>
              </a:rPr>
              <a:t>https://www.reddit.com/r/ElectricalEngineering/comments/9xd2j6/electrical_power_generation_transmission/</a:t>
            </a:r>
            <a:r>
              <a:rPr lang="en-US" altLang="ko-KR" sz="700" dirty="0"/>
              <a:t> 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696603880"/>
      </p:ext>
    </p:extLst>
  </p:cSld>
  <p:clrMapOvr>
    <a:masterClrMapping/>
  </p:clrMapOvr>
  <p:transition spd="slow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Storage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and Union FS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5A4C5B-4F44-4C4F-BF3E-CA4C0D2D5AD7}"/>
              </a:ext>
            </a:extLst>
          </p:cNvPr>
          <p:cNvGrpSpPr/>
          <p:nvPr/>
        </p:nvGrpSpPr>
        <p:grpSpPr>
          <a:xfrm>
            <a:off x="3319462" y="4436851"/>
            <a:ext cx="5553075" cy="2336799"/>
            <a:chOff x="3419475" y="3799841"/>
            <a:chExt cx="5553075" cy="233679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1BBD06A-335A-4217-BEE7-E78D2826F4CF}"/>
                </a:ext>
              </a:extLst>
            </p:cNvPr>
            <p:cNvSpPr/>
            <p:nvPr/>
          </p:nvSpPr>
          <p:spPr bwMode="auto">
            <a:xfrm>
              <a:off x="3419475" y="3799841"/>
              <a:ext cx="5553075" cy="2336799"/>
            </a:xfrm>
            <a:prstGeom prst="rect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8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굴림" pitchFamily="50" charset="-127"/>
                  <a:ea typeface="굴림" pitchFamily="50" charset="-127"/>
                </a:rPr>
                <a:t>ubuntu:20.04 image</a:t>
              </a:r>
              <a:endPara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48F271F-B185-4D23-A251-4D76329A39EE}"/>
                </a:ext>
              </a:extLst>
            </p:cNvPr>
            <p:cNvSpPr/>
            <p:nvPr/>
          </p:nvSpPr>
          <p:spPr bwMode="auto">
            <a:xfrm>
              <a:off x="3525520" y="4155440"/>
              <a:ext cx="5262880" cy="345440"/>
            </a:xfrm>
            <a:prstGeom prst="round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Black" panose="020B0A04020102020204" pitchFamily="34" charset="0"/>
                  <a:ea typeface="굴림" pitchFamily="50" charset="-127"/>
                </a:rPr>
                <a:t>91e54dfb1179                                     0 B</a:t>
              </a:r>
              <a:endPara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  <a:ea typeface="굴림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D9E1FCB-62EC-4879-859D-2F7C0912166C}"/>
                </a:ext>
              </a:extLst>
            </p:cNvPr>
            <p:cNvSpPr/>
            <p:nvPr/>
          </p:nvSpPr>
          <p:spPr bwMode="auto">
            <a:xfrm>
              <a:off x="3525520" y="4682810"/>
              <a:ext cx="5262880" cy="345440"/>
            </a:xfrm>
            <a:prstGeom prst="round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b="1" dirty="0">
                  <a:solidFill>
                    <a:srgbClr val="FF0000"/>
                  </a:solidFill>
                  <a:latin typeface="Arial Black" panose="020B0A04020102020204" pitchFamily="34" charset="0"/>
                  <a:ea typeface="굴림" pitchFamily="50" charset="-127"/>
                </a:rPr>
                <a:t>d74508fb6632</a:t>
              </a:r>
              <a:r>
                <a:rPr kumimoji="1" lang="en-US" altLang="ko-KR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Black" panose="020B0A04020102020204" pitchFamily="34" charset="0"/>
                  <a:ea typeface="굴림" pitchFamily="50" charset="-127"/>
                </a:rPr>
                <a:t>                            1.895 KB</a:t>
              </a:r>
              <a:endPara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  <a:ea typeface="굴림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E87729C-0C33-4501-9605-6A5F1835B016}"/>
                </a:ext>
              </a:extLst>
            </p:cNvPr>
            <p:cNvSpPr/>
            <p:nvPr/>
          </p:nvSpPr>
          <p:spPr bwMode="auto">
            <a:xfrm>
              <a:off x="3525520" y="5175567"/>
              <a:ext cx="5262880" cy="345440"/>
            </a:xfrm>
            <a:prstGeom prst="round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b="1" dirty="0">
                  <a:solidFill>
                    <a:srgbClr val="FF0000"/>
                  </a:solidFill>
                  <a:latin typeface="Arial Black" panose="020B0A04020102020204" pitchFamily="34" charset="0"/>
                  <a:ea typeface="굴림" pitchFamily="50" charset="-127"/>
                </a:rPr>
                <a:t>c22013c84729</a:t>
              </a:r>
              <a:r>
                <a:rPr kumimoji="1" lang="en-US" altLang="ko-KR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Black" panose="020B0A04020102020204" pitchFamily="34" charset="0"/>
                  <a:ea typeface="굴림" pitchFamily="50" charset="-127"/>
                </a:rPr>
                <a:t>                           194.5 KB</a:t>
              </a:r>
              <a:endPara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  <a:ea typeface="굴림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76263E4-83D4-49D1-AF9D-13C8C03E8E34}"/>
                </a:ext>
              </a:extLst>
            </p:cNvPr>
            <p:cNvSpPr/>
            <p:nvPr/>
          </p:nvSpPr>
          <p:spPr bwMode="auto">
            <a:xfrm>
              <a:off x="3525520" y="5668324"/>
              <a:ext cx="5262880" cy="345440"/>
            </a:xfrm>
            <a:prstGeom prst="round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b="1" dirty="0">
                  <a:solidFill>
                    <a:srgbClr val="FF0000"/>
                  </a:solidFill>
                  <a:latin typeface="Arial Black" panose="020B0A04020102020204" pitchFamily="34" charset="0"/>
                  <a:ea typeface="굴림" pitchFamily="50" charset="-127"/>
                </a:rPr>
                <a:t>d3a1f33e8a5a</a:t>
              </a:r>
              <a:r>
                <a:rPr kumimoji="1" lang="en-US" altLang="ko-KR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Black" panose="020B0A04020102020204" pitchFamily="34" charset="0"/>
                  <a:ea typeface="굴림" pitchFamily="50" charset="-127"/>
                </a:rPr>
                <a:t>                           188.1 MB</a:t>
              </a:r>
              <a:endPara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Black" panose="020B0A04020102020204" pitchFamily="34" charset="0"/>
                <a:ea typeface="굴림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B3000B-48DB-4227-8811-DAA4CE4F7AAD}"/>
              </a:ext>
            </a:extLst>
          </p:cNvPr>
          <p:cNvGrpSpPr/>
          <p:nvPr/>
        </p:nvGrpSpPr>
        <p:grpSpPr>
          <a:xfrm>
            <a:off x="1146046" y="1562296"/>
            <a:ext cx="2003554" cy="1414901"/>
            <a:chOff x="2436366" y="1691996"/>
            <a:chExt cx="1892429" cy="1433871"/>
          </a:xfrm>
        </p:grpSpPr>
        <p:pic>
          <p:nvPicPr>
            <p:cNvPr id="14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34238D92-6C16-4540-93A7-48130A403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366" y="1691996"/>
              <a:ext cx="1818640" cy="141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E5609F-1119-41B7-8049-F2A10F8821A7}"/>
                </a:ext>
              </a:extLst>
            </p:cNvPr>
            <p:cNvSpPr txBox="1"/>
            <p:nvPr/>
          </p:nvSpPr>
          <p:spPr>
            <a:xfrm>
              <a:off x="2510155" y="2758143"/>
              <a:ext cx="1818640" cy="367724"/>
            </a:xfrm>
            <a:prstGeom prst="rect">
              <a:avLst/>
            </a:prstGeom>
            <a:noFill/>
            <a:ln w="25400">
              <a:solidFill>
                <a:srgbClr val="00B05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Thin R/W Layer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D0D547-1EDD-47A8-BA60-B05D44CBD2ED}"/>
              </a:ext>
            </a:extLst>
          </p:cNvPr>
          <p:cNvGrpSpPr/>
          <p:nvPr/>
        </p:nvGrpSpPr>
        <p:grpSpPr>
          <a:xfrm>
            <a:off x="3402632" y="1558070"/>
            <a:ext cx="2003554" cy="1414901"/>
            <a:chOff x="2436366" y="1691996"/>
            <a:chExt cx="1892429" cy="1433871"/>
          </a:xfrm>
        </p:grpSpPr>
        <p:pic>
          <p:nvPicPr>
            <p:cNvPr id="20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BE288FFE-3540-488A-BB13-B60A16502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366" y="1691996"/>
              <a:ext cx="1818640" cy="141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8F15CC-78F3-406F-AF13-F78DC067632C}"/>
                </a:ext>
              </a:extLst>
            </p:cNvPr>
            <p:cNvSpPr txBox="1"/>
            <p:nvPr/>
          </p:nvSpPr>
          <p:spPr>
            <a:xfrm>
              <a:off x="2510155" y="2758143"/>
              <a:ext cx="1818640" cy="367724"/>
            </a:xfrm>
            <a:prstGeom prst="rect">
              <a:avLst/>
            </a:prstGeom>
            <a:noFill/>
            <a:ln w="25400">
              <a:solidFill>
                <a:srgbClr val="00B05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Thin R/W Layer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319AC5F-A5BC-4E19-933F-8F48CD4496FB}"/>
              </a:ext>
            </a:extLst>
          </p:cNvPr>
          <p:cNvGrpSpPr/>
          <p:nvPr/>
        </p:nvGrpSpPr>
        <p:grpSpPr>
          <a:xfrm>
            <a:off x="5659218" y="1558070"/>
            <a:ext cx="2003554" cy="1414901"/>
            <a:chOff x="2436366" y="1691996"/>
            <a:chExt cx="1892429" cy="1433871"/>
          </a:xfrm>
        </p:grpSpPr>
        <p:pic>
          <p:nvPicPr>
            <p:cNvPr id="23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68B1EC02-BD36-44E4-961A-2AE8CBF26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366" y="1691996"/>
              <a:ext cx="1818640" cy="141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BD4DEC-599B-4A08-9400-656E1B917AD7}"/>
                </a:ext>
              </a:extLst>
            </p:cNvPr>
            <p:cNvSpPr txBox="1"/>
            <p:nvPr/>
          </p:nvSpPr>
          <p:spPr>
            <a:xfrm>
              <a:off x="2510155" y="2758143"/>
              <a:ext cx="1818640" cy="367724"/>
            </a:xfrm>
            <a:prstGeom prst="rect">
              <a:avLst/>
            </a:prstGeom>
            <a:noFill/>
            <a:ln w="25400">
              <a:solidFill>
                <a:srgbClr val="00B05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Thin R/W Layer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585D2C-B3D8-471E-8258-08ACFD3C7B1A}"/>
              </a:ext>
            </a:extLst>
          </p:cNvPr>
          <p:cNvGrpSpPr/>
          <p:nvPr/>
        </p:nvGrpSpPr>
        <p:grpSpPr>
          <a:xfrm>
            <a:off x="9120524" y="1474255"/>
            <a:ext cx="2003554" cy="1414901"/>
            <a:chOff x="2436366" y="1691996"/>
            <a:chExt cx="1892429" cy="1433871"/>
          </a:xfrm>
        </p:grpSpPr>
        <p:pic>
          <p:nvPicPr>
            <p:cNvPr id="26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8EEC7B67-12F3-4675-811E-272AE6FD6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366" y="1691996"/>
              <a:ext cx="1818640" cy="141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730AE5-0DDB-4DBD-AE7D-B6BF408F72E5}"/>
                </a:ext>
              </a:extLst>
            </p:cNvPr>
            <p:cNvSpPr txBox="1"/>
            <p:nvPr/>
          </p:nvSpPr>
          <p:spPr>
            <a:xfrm>
              <a:off x="2510155" y="2758143"/>
              <a:ext cx="1818640" cy="367724"/>
            </a:xfrm>
            <a:prstGeom prst="rect">
              <a:avLst/>
            </a:prstGeom>
            <a:noFill/>
            <a:ln w="25400">
              <a:solidFill>
                <a:srgbClr val="00B05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Thin R/W Layer</a:t>
              </a:r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BB73B9-BB50-4E51-B8E6-3C07A8BE0D19}"/>
              </a:ext>
            </a:extLst>
          </p:cNvPr>
          <p:cNvSpPr txBox="1"/>
          <p:nvPr/>
        </p:nvSpPr>
        <p:spPr>
          <a:xfrm>
            <a:off x="7837682" y="2610112"/>
            <a:ext cx="113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………….</a:t>
            </a:r>
            <a:endParaRPr lang="ko-KR" altLang="en-US" dirty="0"/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457B94ED-A86A-491A-BE64-3958CE3469AA}"/>
              </a:ext>
            </a:extLst>
          </p:cNvPr>
          <p:cNvSpPr/>
          <p:nvPr/>
        </p:nvSpPr>
        <p:spPr bwMode="auto">
          <a:xfrm rot="2267229">
            <a:off x="2529445" y="3566468"/>
            <a:ext cx="1778000" cy="362859"/>
          </a:xfrm>
          <a:prstGeom prst="left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화살표: 왼쪽/오른쪽 34">
            <a:extLst>
              <a:ext uri="{FF2B5EF4-FFF2-40B4-BE49-F238E27FC236}">
                <a16:creationId xmlns:a16="http://schemas.microsoft.com/office/drawing/2014/main" id="{A34F803F-D111-40AF-96F4-90775D996C19}"/>
              </a:ext>
            </a:extLst>
          </p:cNvPr>
          <p:cNvSpPr/>
          <p:nvPr/>
        </p:nvSpPr>
        <p:spPr bwMode="auto">
          <a:xfrm rot="3358386">
            <a:off x="4293449" y="3538014"/>
            <a:ext cx="1402582" cy="383316"/>
          </a:xfrm>
          <a:prstGeom prst="left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0E21CD7B-79F1-4113-A7FF-B20B1A87B978}"/>
              </a:ext>
            </a:extLst>
          </p:cNvPr>
          <p:cNvSpPr/>
          <p:nvPr/>
        </p:nvSpPr>
        <p:spPr bwMode="auto">
          <a:xfrm rot="5400000">
            <a:off x="6054740" y="3492302"/>
            <a:ext cx="1162211" cy="363028"/>
          </a:xfrm>
          <a:prstGeom prst="left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화살표: 왼쪽/오른쪽 36">
            <a:extLst>
              <a:ext uri="{FF2B5EF4-FFF2-40B4-BE49-F238E27FC236}">
                <a16:creationId xmlns:a16="http://schemas.microsoft.com/office/drawing/2014/main" id="{73C1F263-7933-4333-AF6C-3982D82ED1AD}"/>
              </a:ext>
            </a:extLst>
          </p:cNvPr>
          <p:cNvSpPr/>
          <p:nvPr/>
        </p:nvSpPr>
        <p:spPr bwMode="auto">
          <a:xfrm rot="8436004">
            <a:off x="8423674" y="3515605"/>
            <a:ext cx="1762160" cy="203153"/>
          </a:xfrm>
          <a:prstGeom prst="left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462955"/>
      </p:ext>
    </p:extLst>
  </p:cSld>
  <p:clrMapOvr>
    <a:masterClrMapping/>
  </p:clrMapOvr>
  <p:transition spd="slow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Storage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3DAD7-3FD1-41AD-8847-D83E81927A88}"/>
              </a:ext>
            </a:extLst>
          </p:cNvPr>
          <p:cNvSpPr txBox="1"/>
          <p:nvPr/>
        </p:nvSpPr>
        <p:spPr>
          <a:xfrm>
            <a:off x="1825176" y="5625537"/>
            <a:ext cx="427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pic>
        <p:nvPicPr>
          <p:cNvPr id="16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0DFD1154-6AD1-4DD3-A3AF-75CB3021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2" y="3157692"/>
            <a:ext cx="1927289" cy="258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11DF0849-5C97-409B-ACAC-CE955A27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821" y="4069130"/>
            <a:ext cx="1843693" cy="15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137A0E-820D-4719-9571-6EA82624E553}"/>
              </a:ext>
            </a:extLst>
          </p:cNvPr>
          <p:cNvSpPr txBox="1"/>
          <p:nvPr/>
        </p:nvSpPr>
        <p:spPr>
          <a:xfrm>
            <a:off x="4376268" y="4597026"/>
            <a:ext cx="1719731" cy="50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Read-Only</a:t>
            </a:r>
            <a:endParaRPr lang="ko-KR" altLang="en-US" dirty="0"/>
          </a:p>
        </p:txBody>
      </p:sp>
      <p:pic>
        <p:nvPicPr>
          <p:cNvPr id="15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360E28A6-0D51-400C-9750-6CBC1752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38003"/>
            <a:ext cx="1045806" cy="88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FD8BA3-7E48-4B4B-8CCB-7F2BD94987F0}"/>
              </a:ext>
            </a:extLst>
          </p:cNvPr>
          <p:cNvSpPr txBox="1"/>
          <p:nvPr/>
        </p:nvSpPr>
        <p:spPr>
          <a:xfrm>
            <a:off x="1928955" y="2688961"/>
            <a:ext cx="171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/var/lib/</a:t>
            </a:r>
            <a:r>
              <a:rPr lang="en-US" altLang="ko-KR" dirty="0" err="1"/>
              <a:t>mysql</a:t>
            </a:r>
            <a:endParaRPr lang="ko-KR" altLang="en-US" dirty="0"/>
          </a:p>
        </p:txBody>
      </p:sp>
      <p:pic>
        <p:nvPicPr>
          <p:cNvPr id="17" name="Picture 8" descr="https://download.logo.wine/logo/MySQL/MySQL-Logo.wine.png">
            <a:extLst>
              <a:ext uri="{FF2B5EF4-FFF2-40B4-BE49-F238E27FC236}">
                <a16:creationId xmlns:a16="http://schemas.microsoft.com/office/drawing/2014/main" id="{36843F6F-28F1-4F09-BDB6-D1D7FB03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097" y="4946331"/>
            <a:ext cx="789054" cy="65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7FDC3FEC-A876-4360-99F9-E9AE37F8828E}"/>
              </a:ext>
            </a:extLst>
          </p:cNvPr>
          <p:cNvSpPr txBox="1">
            <a:spLocks/>
          </p:cNvSpPr>
          <p:nvPr/>
        </p:nvSpPr>
        <p:spPr>
          <a:xfrm>
            <a:off x="5201631" y="2471072"/>
            <a:ext cx="6787169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--name db </a:t>
            </a:r>
            <a:r>
              <a:rPr lang="ko-KR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＼</a:t>
            </a:r>
            <a:endParaRPr lang="en-US" altLang="ko-KR" sz="24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-v 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dbdata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:/var/lib/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</a:t>
            </a:r>
            <a:endParaRPr lang="en-US" altLang="ko-KR" sz="2400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-e MYSQL_ALLOW_EMPTY_PASSWORD=true</a:t>
            </a:r>
            <a:r>
              <a:rPr lang="ko-KR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＼</a:t>
            </a:r>
            <a:endParaRPr lang="en-US" altLang="ko-KR" sz="24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mysql:latest</a:t>
            </a:r>
            <a:endParaRPr lang="en-US" altLang="ko-KR" sz="24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05636"/>
      </p:ext>
    </p:extLst>
  </p:cSld>
  <p:clrMapOvr>
    <a:masterClrMapping/>
  </p:clrMapOvr>
  <p:transition spd="slow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Storage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1"/>
            <a:ext cx="1157429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volume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-v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{Host path}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{Container Mount path}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-v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{Host path}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{Container Mount path}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{Read Write Mode} -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ro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rw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-v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{Container mount path}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–v 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dbdata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:/var/lib/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–e MY…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–v 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webdata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:/var/www/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html:ro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httpd:latest</a:t>
            </a:r>
            <a:endParaRPr lang="en-US" altLang="ko-KR" sz="24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–v /var/lib/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–e MY…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2491656885"/>
      </p:ext>
    </p:extLst>
  </p:cSld>
  <p:clrMapOvr>
    <a:masterClrMapping/>
  </p:clrMapOvr>
  <p:transition spd="slow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Storage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間 데이터 공유하기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3DAD7-3FD1-41AD-8847-D83E81927A88}"/>
              </a:ext>
            </a:extLst>
          </p:cNvPr>
          <p:cNvSpPr txBox="1"/>
          <p:nvPr/>
        </p:nvSpPr>
        <p:spPr>
          <a:xfrm>
            <a:off x="1928955" y="5968767"/>
            <a:ext cx="427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pic>
        <p:nvPicPr>
          <p:cNvPr id="16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0DFD1154-6AD1-4DD3-A3AF-75CB3021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2" y="3157692"/>
            <a:ext cx="2156565" cy="289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11DF0849-5C97-409B-ACAC-CE955A27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70" y="2331814"/>
            <a:ext cx="1218376" cy="103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360E28A6-0D51-400C-9750-6CBC1752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" y="2269356"/>
            <a:ext cx="1235075" cy="10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FD8BA3-7E48-4B4B-8CCB-7F2BD94987F0}"/>
              </a:ext>
            </a:extLst>
          </p:cNvPr>
          <p:cNvSpPr txBox="1"/>
          <p:nvPr/>
        </p:nvSpPr>
        <p:spPr>
          <a:xfrm>
            <a:off x="336483" y="2970763"/>
            <a:ext cx="171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Content Generator</a:t>
            </a:r>
            <a:endParaRPr lang="ko-KR" altLang="en-US" dirty="0"/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7FDC3FEC-A876-4360-99F9-E9AE37F8828E}"/>
              </a:ext>
            </a:extLst>
          </p:cNvPr>
          <p:cNvSpPr txBox="1">
            <a:spLocks/>
          </p:cNvSpPr>
          <p:nvPr/>
        </p:nvSpPr>
        <p:spPr>
          <a:xfrm>
            <a:off x="4507345" y="3250305"/>
            <a:ext cx="7608456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-v 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webdata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webdata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–d </a:t>
            </a:r>
            <a:r>
              <a:rPr lang="ko-KR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＼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--name df {{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dockerhub</a:t>
            </a:r>
            <a:r>
              <a:rPr lang="ko-KR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계정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}}/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df:latest</a:t>
            </a:r>
            <a:endParaRPr lang="en-US" altLang="ko-KR" sz="24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</a:t>
            </a:r>
            <a:r>
              <a:rPr lang="ko-KR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＼</a:t>
            </a:r>
            <a:endParaRPr lang="en-US" altLang="ko-KR" sz="24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-v 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webdata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usr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/share/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nginx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/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html:ro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＼</a:t>
            </a:r>
            <a:endParaRPr lang="en-US" altLang="ko-KR" sz="24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ubuntu:latest</a:t>
            </a:r>
            <a:endParaRPr lang="en-US" altLang="ko-KR" sz="24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E7DF2-DE33-4E68-A6F8-997EBD0D3FCC}"/>
              </a:ext>
            </a:extLst>
          </p:cNvPr>
          <p:cNvSpPr txBox="1"/>
          <p:nvPr/>
        </p:nvSpPr>
        <p:spPr>
          <a:xfrm>
            <a:off x="2509668" y="4863255"/>
            <a:ext cx="22718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/>
              <a:t>webdata</a:t>
            </a:r>
            <a:r>
              <a:rPr lang="en-US" altLang="ko-KR" dirty="0"/>
              <a:t>/index.html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FC75F09-7B9F-46C8-8B9C-F44966A7BB3A}"/>
              </a:ext>
            </a:extLst>
          </p:cNvPr>
          <p:cNvSpPr/>
          <p:nvPr/>
        </p:nvSpPr>
        <p:spPr bwMode="auto">
          <a:xfrm rot="2149820">
            <a:off x="1202036" y="3985503"/>
            <a:ext cx="1447228" cy="310266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5FEFAC1-8C50-4211-ACBB-40764A7CD860}"/>
              </a:ext>
            </a:extLst>
          </p:cNvPr>
          <p:cNvSpPr/>
          <p:nvPr/>
        </p:nvSpPr>
        <p:spPr bwMode="auto">
          <a:xfrm rot="15694185">
            <a:off x="2588805" y="3790333"/>
            <a:ext cx="1112478" cy="360167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6562" name="Picture 2" descr="File:Google Chrome icon (September 2014).svg">
            <a:extLst>
              <a:ext uri="{FF2B5EF4-FFF2-40B4-BE49-F238E27FC236}">
                <a16:creationId xmlns:a16="http://schemas.microsoft.com/office/drawing/2014/main" id="{FE1FFE4B-7A49-4B38-9279-C33F574B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280" y="1753300"/>
            <a:ext cx="896938" cy="89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D84CEE2-2A4B-4D97-B79D-CEFE28225C66}"/>
              </a:ext>
            </a:extLst>
          </p:cNvPr>
          <p:cNvSpPr/>
          <p:nvPr/>
        </p:nvSpPr>
        <p:spPr bwMode="auto">
          <a:xfrm rot="9792384">
            <a:off x="3778982" y="2500432"/>
            <a:ext cx="1112478" cy="360167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6" descr="Nginx Logo Vector">
            <a:extLst>
              <a:ext uri="{FF2B5EF4-FFF2-40B4-BE49-F238E27FC236}">
                <a16:creationId xmlns:a16="http://schemas.microsoft.com/office/drawing/2014/main" id="{F027581E-B253-4253-AFAA-4FC2451D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13" y="2996742"/>
            <a:ext cx="519372" cy="40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69579"/>
      </p:ext>
    </p:extLst>
  </p:cSld>
  <p:clrMapOvr>
    <a:masterClrMapping/>
  </p:clrMapOvr>
  <p:transition spd="slow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Lab8. Docker Container Storage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88656"/>
      </p:ext>
    </p:extLst>
  </p:cSld>
  <p:clrMapOvr>
    <a:masterClrMapping/>
  </p:clrMapOvr>
  <p:transition>
    <p:strips dir="rd"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Network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576695"/>
      </p:ext>
    </p:extLst>
  </p:cSld>
  <p:clrMapOvr>
    <a:masterClrMapping/>
  </p:clrMapOvr>
  <p:transition>
    <p:strips dir="rd"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1"/>
            <a:ext cx="11476748" cy="4564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libnetwork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project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Libnetwork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provides a native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Go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implementation for connecting containers.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goal of </a:t>
            </a:r>
            <a:r>
              <a:rPr lang="en-US" altLang="ko-KR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libnetwork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is to deliver a robust Container Network Model that provides a consistent programming interface and the required network abstractions for applications.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Network Model</a:t>
            </a:r>
          </a:p>
        </p:txBody>
      </p:sp>
    </p:spTree>
    <p:extLst>
      <p:ext uri="{BB962C8B-B14F-4D97-AF65-F5344CB8AC3E}">
        <p14:creationId xmlns:p14="http://schemas.microsoft.com/office/powerpoint/2010/main" val="3496760205"/>
      </p:ext>
    </p:extLst>
  </p:cSld>
  <p:clrMapOvr>
    <a:masterClrMapping/>
  </p:clrMapOvr>
  <p:transition spd="slow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 descr="https://raw.githubusercontent.com/moby/libnetwork/master/docs/cnm-model.jpg">
            <a:extLst>
              <a:ext uri="{FF2B5EF4-FFF2-40B4-BE49-F238E27FC236}">
                <a16:creationId xmlns:a16="http://schemas.microsoft.com/office/drawing/2014/main" id="{418CBDA3-59EA-400C-9929-49E1CF48A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37" y="2013227"/>
            <a:ext cx="10512726" cy="41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Network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5BD2A-C053-430C-927F-54E5064CD766}"/>
              </a:ext>
            </a:extLst>
          </p:cNvPr>
          <p:cNvSpPr txBox="1"/>
          <p:nvPr/>
        </p:nvSpPr>
        <p:spPr>
          <a:xfrm>
            <a:off x="839637" y="6596390"/>
            <a:ext cx="6336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4"/>
              </a:rPr>
              <a:t>https://github.com/moby/libnetwork/blob/master/docs/design.md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231993"/>
      </p:ext>
    </p:extLst>
  </p:cSld>
  <p:clrMapOvr>
    <a:masterClrMapping/>
  </p:clrMapOvr>
  <p:transition spd="slow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Sandbox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Contains the configuration of a container's network stack.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Includes management of the container's interfaces(eth), routing table and DNS settings.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May contain many endpoints from multiple networks.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EndPoint</a:t>
            </a:r>
            <a:endParaRPr lang="en-US" altLang="ko-KR" b="1" i="1" dirty="0">
              <a:solidFill>
                <a:srgbClr val="0070C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Joins a Sandbox to a Network.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 implementation of an Endpoint could be a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veth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pair(eth-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veth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pair), an </a:t>
            </a:r>
            <a:r>
              <a:rPr lang="en-US" altLang="ko-KR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</a:t>
            </a:r>
            <a:r>
              <a:rPr lang="en-US" altLang="ko-KR" b="1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vSwitch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internal port or similar.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 belong to only one network and it can belong to only one Sandbox, if connected.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Network Model</a:t>
            </a:r>
          </a:p>
        </p:txBody>
      </p:sp>
    </p:spTree>
    <p:extLst>
      <p:ext uri="{BB962C8B-B14F-4D97-AF65-F5344CB8AC3E}">
        <p14:creationId xmlns:p14="http://schemas.microsoft.com/office/powerpoint/2010/main" val="2946793042"/>
      </p:ext>
    </p:extLst>
  </p:cSld>
  <p:clrMapOvr>
    <a:masterClrMapping/>
  </p:clrMapOvr>
  <p:transition spd="slow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Network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 group of Endpoints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able to communicate with each-other directly.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 implementation of a Network could be a Linux bridge, a VLAN, etc.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Consist of many endpoints.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https://github.com/moby/libnetwork/blob/master/docs/design.md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http://cloudrain21.com/container-networking-model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5"/>
              </a:rPr>
              <a:t>https://medium.com/@xiaopeng163/docker-bridge-networking-deep-dive-3e2e0549e8a0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Network Model</a:t>
            </a:r>
          </a:p>
        </p:txBody>
      </p:sp>
    </p:spTree>
    <p:extLst>
      <p:ext uri="{BB962C8B-B14F-4D97-AF65-F5344CB8AC3E}">
        <p14:creationId xmlns:p14="http://schemas.microsoft.com/office/powerpoint/2010/main" val="3261606916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2921AB-DD33-4AFC-B1A6-DAF8C374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44F2824-BB90-4C9C-9DAC-7CDE55EAB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00" y="1892397"/>
            <a:ext cx="4068748" cy="181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B9CFECD-1CB5-4465-A342-49641F8B7821}"/>
              </a:ext>
            </a:extLst>
          </p:cNvPr>
          <p:cNvSpPr txBox="1">
            <a:spLocks/>
          </p:cNvSpPr>
          <p:nvPr/>
        </p:nvSpPr>
        <p:spPr>
          <a:xfrm>
            <a:off x="5584272" y="1659570"/>
            <a:ext cx="5217581" cy="3538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3200" dirty="0"/>
              <a:t>Essential Characteristics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800" dirty="0"/>
              <a:t>On-demand self-service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800" dirty="0"/>
              <a:t>Broad network access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800" dirty="0"/>
              <a:t>Resource pooling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800" dirty="0"/>
              <a:t>Rapid elasticity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800" dirty="0"/>
              <a:t>Measured service</a:t>
            </a:r>
          </a:p>
        </p:txBody>
      </p:sp>
    </p:spTree>
    <p:extLst>
      <p:ext uri="{BB962C8B-B14F-4D97-AF65-F5344CB8AC3E}">
        <p14:creationId xmlns:p14="http://schemas.microsoft.com/office/powerpoint/2010/main" val="348470600"/>
      </p:ext>
    </p:extLst>
  </p:cSld>
  <p:clrMapOvr>
    <a:masterClrMapping/>
  </p:clrMapOvr>
  <p:transition spd="slow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1"/>
            <a:ext cx="11476748" cy="267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includes support for networking containers through the use of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network drivers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By default, Docker provides two network drivers., the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bridge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and the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overlay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drivers.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 also write a network driver plugin so that can create your own drivers but that is an advanced task.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Launch a container on the default network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15D73AAC-7278-428D-BB96-22681F67DF92}"/>
              </a:ext>
            </a:extLst>
          </p:cNvPr>
          <p:cNvSpPr txBox="1">
            <a:spLocks/>
          </p:cNvSpPr>
          <p:nvPr/>
        </p:nvSpPr>
        <p:spPr>
          <a:xfrm>
            <a:off x="304801" y="4673919"/>
            <a:ext cx="5015347" cy="17344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Every installation of the Docker Engine automatically includes three default networks.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B9AAEC-3A69-4857-A49F-8AE694B8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50" y="4673919"/>
            <a:ext cx="5981206" cy="204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1814"/>
      </p:ext>
    </p:extLst>
  </p:cSld>
  <p:clrMapOvr>
    <a:masterClrMapping/>
  </p:clrMapOvr>
  <p:transition spd="slow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Launch a container on the default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D4F56-F7DE-499E-8EE1-6DFA72BF09B5}"/>
              </a:ext>
            </a:extLst>
          </p:cNvPr>
          <p:cNvSpPr txBox="1"/>
          <p:nvPr/>
        </p:nvSpPr>
        <p:spPr>
          <a:xfrm>
            <a:off x="3453824" y="6629400"/>
            <a:ext cx="6336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3"/>
              </a:rPr>
              <a:t>https://docs.docker.com/engine/tutorials/networkingcontainers/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23556" name="Picture 4" descr="bridge1">
            <a:extLst>
              <a:ext uri="{FF2B5EF4-FFF2-40B4-BE49-F238E27FC236}">
                <a16:creationId xmlns:a16="http://schemas.microsoft.com/office/drawing/2014/main" id="{6335079F-9336-4DD2-A0CE-41766B32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11" y="1844863"/>
            <a:ext cx="3558095" cy="43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C4CE63-606D-4972-AF8E-7E293FB2D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406" y="148902"/>
            <a:ext cx="6336146" cy="65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45480"/>
      </p:ext>
    </p:extLst>
  </p:cSld>
  <p:clrMapOvr>
    <a:masterClrMapping/>
  </p:clrMapOvr>
  <p:transition spd="slow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Launch a container on the default network</a:t>
            </a:r>
          </a:p>
        </p:txBody>
      </p:sp>
      <p:pic>
        <p:nvPicPr>
          <p:cNvPr id="23554" name="Picture 2" descr="https://miro.medium.com/max/700/0*cMUND9w1bO1o5sPe.png">
            <a:extLst>
              <a:ext uri="{FF2B5EF4-FFF2-40B4-BE49-F238E27FC236}">
                <a16:creationId xmlns:a16="http://schemas.microsoft.com/office/drawing/2014/main" id="{8147D641-6766-459C-A19A-183376283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62" y="1651699"/>
            <a:ext cx="7633276" cy="47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5D4F56-F7DE-499E-8EE1-6DFA72BF09B5}"/>
              </a:ext>
            </a:extLst>
          </p:cNvPr>
          <p:cNvSpPr txBox="1"/>
          <p:nvPr/>
        </p:nvSpPr>
        <p:spPr>
          <a:xfrm>
            <a:off x="2279362" y="6629400"/>
            <a:ext cx="6336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4"/>
              </a:rPr>
              <a:t>https://medium.com/@xiaopeng163/docker-bridge-networking-deep-dive-3e2e0549e8a0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79287350"/>
      </p:ext>
    </p:extLst>
  </p:cSld>
  <p:clrMapOvr>
    <a:masterClrMapping/>
  </p:clrMapOvr>
  <p:transition spd="slow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Launch a container on the default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3F1978-2212-487A-A57E-6F44C39DB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55" y="1760069"/>
            <a:ext cx="10741890" cy="486933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0AFC00-7682-4EEE-9EC6-BF1F5F97DAD2}"/>
              </a:ext>
            </a:extLst>
          </p:cNvPr>
          <p:cNvSpPr/>
          <p:nvPr/>
        </p:nvSpPr>
        <p:spPr bwMode="auto">
          <a:xfrm>
            <a:off x="628073" y="5384800"/>
            <a:ext cx="10261600" cy="738909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4D2C5D-60DA-415A-9132-EAF7DEEF4FDE}"/>
              </a:ext>
            </a:extLst>
          </p:cNvPr>
          <p:cNvSpPr/>
          <p:nvPr/>
        </p:nvSpPr>
        <p:spPr bwMode="auto">
          <a:xfrm>
            <a:off x="8063345" y="5262261"/>
            <a:ext cx="1274619" cy="486220"/>
          </a:xfrm>
          <a:prstGeom prst="roundRect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471299"/>
      </p:ext>
    </p:extLst>
  </p:cSld>
  <p:clrMapOvr>
    <a:masterClrMapping/>
  </p:clrMapOvr>
  <p:transition spd="slow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Through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docker network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command get more details about the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docker0 bridge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and from the output, see there is no Container connected with the bridge now.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Launch a container on the default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907DFF-C7C5-488C-BAD6-85CFEE97B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63" y="3429000"/>
            <a:ext cx="8144741" cy="147123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2CAE8B-38F5-4007-94C7-B8C1F97ACA9B}"/>
              </a:ext>
            </a:extLst>
          </p:cNvPr>
          <p:cNvSpPr/>
          <p:nvPr/>
        </p:nvSpPr>
        <p:spPr bwMode="auto">
          <a:xfrm>
            <a:off x="1874982" y="3971636"/>
            <a:ext cx="6650182" cy="369455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282266"/>
      </p:ext>
    </p:extLst>
  </p:cSld>
  <p:clrMapOvr>
    <a:masterClrMapping/>
  </p:clrMapOvr>
  <p:transition spd="slow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72654" y="1116289"/>
            <a:ext cx="11043081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Launch a container on the default network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CE90A-398A-471B-9F5B-BC171176D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91" y="307109"/>
            <a:ext cx="7412741" cy="624378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0AFC00-7682-4EEE-9EC6-BF1F5F97DAD2}"/>
              </a:ext>
            </a:extLst>
          </p:cNvPr>
          <p:cNvSpPr/>
          <p:nvPr/>
        </p:nvSpPr>
        <p:spPr bwMode="auto">
          <a:xfrm>
            <a:off x="9882909" y="228601"/>
            <a:ext cx="1191492" cy="334818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42FA8C-B21F-4D89-A3AC-33EB3FD0568D}"/>
              </a:ext>
            </a:extLst>
          </p:cNvPr>
          <p:cNvSpPr/>
          <p:nvPr/>
        </p:nvSpPr>
        <p:spPr bwMode="auto">
          <a:xfrm>
            <a:off x="6322291" y="2617898"/>
            <a:ext cx="2433782" cy="337738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344149"/>
      </p:ext>
    </p:extLst>
  </p:cSld>
  <p:clrMapOvr>
    <a:masterClrMapping/>
  </p:clrMapOvr>
  <p:transition spd="slow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 use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brctl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command to get bridge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information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Launch a container on the default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F2B12B-4A4E-49E5-8A5C-9F22434D8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501451"/>
            <a:ext cx="7953375" cy="3257550"/>
          </a:xfrm>
          <a:prstGeom prst="rect">
            <a:avLst/>
          </a:prstGeom>
          <a:ln w="12700"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51ED44-531F-40BB-89A3-33403922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4" y="5905499"/>
            <a:ext cx="8201025" cy="72390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965AF6B7-B7F7-4877-AB22-6522E8E5201B}"/>
              </a:ext>
            </a:extLst>
          </p:cNvPr>
          <p:cNvSpPr/>
          <p:nvPr/>
        </p:nvSpPr>
        <p:spPr bwMode="auto">
          <a:xfrm rot="5400000">
            <a:off x="8123094" y="3760483"/>
            <a:ext cx="2133600" cy="1863436"/>
          </a:xfrm>
          <a:prstGeom prst="ben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95B02335-BC7F-441F-BEAE-4D228280CFEB}"/>
              </a:ext>
            </a:extLst>
          </p:cNvPr>
          <p:cNvSpPr/>
          <p:nvPr/>
        </p:nvSpPr>
        <p:spPr bwMode="auto">
          <a:xfrm>
            <a:off x="7195126" y="2807855"/>
            <a:ext cx="3925455" cy="671048"/>
          </a:xfrm>
          <a:prstGeom prst="borderCallout1">
            <a:avLst>
              <a:gd name="adj1" fmla="val 18750"/>
              <a:gd name="adj2" fmla="val -8333"/>
              <a:gd name="adj3" fmla="val 102865"/>
              <a:gd name="adj4" fmla="val -91148"/>
            </a:avLst>
          </a:prstGeom>
          <a:solidFill>
            <a:srgbClr val="FFFF00"/>
          </a:solidFill>
          <a:ln w="3175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for CentOS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# yum install bridge-</a:t>
            </a:r>
            <a:r>
              <a:rPr kumimoji="1"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utils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ea typeface="굴림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22168"/>
      </p:ext>
    </p:extLst>
  </p:cSld>
  <p:clrMapOvr>
    <a:masterClrMapping/>
  </p:clrMapOvr>
  <p:transition spd="slow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virtual ethernet bridge : 172.17.0.0/16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L2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 기반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생성시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veth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 생성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(sandbox)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외부 통신을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running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때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172.17.x.y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할당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docker0</a:t>
            </a:r>
          </a:p>
        </p:txBody>
      </p:sp>
    </p:spTree>
    <p:extLst>
      <p:ext uri="{BB962C8B-B14F-4D97-AF65-F5344CB8AC3E}">
        <p14:creationId xmlns:p14="http://schemas.microsoft.com/office/powerpoint/2010/main" val="651814136"/>
      </p:ext>
    </p:extLst>
  </p:cSld>
  <p:clrMapOvr>
    <a:masterClrMapping/>
  </p:clrMapOvr>
  <p:transition spd="slow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docker0</a:t>
            </a:r>
          </a:p>
          <a:p>
            <a:pPr>
              <a:lnSpc>
                <a:spcPct val="150000"/>
              </a:lnSpc>
            </a:pP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2E4D1F-A2B0-41FF-A0AF-F03EEDAD6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4" y="1821095"/>
            <a:ext cx="10084674" cy="819893"/>
          </a:xfrm>
          <a:prstGeom prst="rect">
            <a:avLst/>
          </a:prstGeom>
          <a:ln w="12700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24645B-19D2-4B8F-8086-C082B31BE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3" y="2813974"/>
            <a:ext cx="10864275" cy="38680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E0E798D-6C27-4656-8B78-0FF3FD1E2ED8}"/>
              </a:ext>
            </a:extLst>
          </p:cNvPr>
          <p:cNvSpPr/>
          <p:nvPr/>
        </p:nvSpPr>
        <p:spPr bwMode="auto">
          <a:xfrm>
            <a:off x="9044336" y="1938730"/>
            <a:ext cx="1821592" cy="754853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741481"/>
      </p:ext>
    </p:extLst>
  </p:cSld>
  <p:clrMapOvr>
    <a:masterClrMapping/>
  </p:clrMapOvr>
  <p:transition spd="slow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B66764-8D7A-43E2-9A8D-80182ACF0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0" y="1837666"/>
            <a:ext cx="9145588" cy="81526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docker0</a:t>
            </a:r>
          </a:p>
          <a:p>
            <a:pPr>
              <a:lnSpc>
                <a:spcPct val="150000"/>
              </a:lnSpc>
            </a:pP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0E798D-6C27-4656-8B78-0FF3FD1E2ED8}"/>
              </a:ext>
            </a:extLst>
          </p:cNvPr>
          <p:cNvSpPr/>
          <p:nvPr/>
        </p:nvSpPr>
        <p:spPr bwMode="auto">
          <a:xfrm>
            <a:off x="8078787" y="1955719"/>
            <a:ext cx="1620981" cy="81526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305AC1-5204-4A08-A62B-15461922D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161"/>
            <a:ext cx="12192000" cy="229589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4C4D87-AFFB-4FBE-931D-92BF03D3FAC3}"/>
              </a:ext>
            </a:extLst>
          </p:cNvPr>
          <p:cNvSpPr/>
          <p:nvPr/>
        </p:nvSpPr>
        <p:spPr bwMode="auto">
          <a:xfrm>
            <a:off x="6096000" y="5009827"/>
            <a:ext cx="1620981" cy="584621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62657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2921AB-DD33-4AFC-B1A6-DAF8C374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8FD5EE-C1E9-4CC4-9F4B-FD98F4216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5" y="1711062"/>
            <a:ext cx="11432029" cy="37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9ADDF-44B1-4E26-828F-25335735BBB1}"/>
              </a:ext>
            </a:extLst>
          </p:cNvPr>
          <p:cNvSpPr txBox="1"/>
          <p:nvPr/>
        </p:nvSpPr>
        <p:spPr>
          <a:xfrm>
            <a:off x="379985" y="6629400"/>
            <a:ext cx="64614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https://velog.io/@aonee/%ED%81%B4%EB%9D%BC%EC%9A%B0%EB%93%9C%EB%9E%80-nzrij240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51335987"/>
      </p:ext>
    </p:extLst>
  </p:cSld>
  <p:clrMapOvr>
    <a:masterClrMapping/>
  </p:clrMapOvr>
  <p:transition spd="slow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7A9603-6C46-415D-A9EE-F4118857B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97" y="1753299"/>
            <a:ext cx="9485747" cy="494163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docker0</a:t>
            </a:r>
          </a:p>
          <a:p>
            <a:pPr>
              <a:lnSpc>
                <a:spcPct val="150000"/>
              </a:lnSpc>
            </a:pP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0E798D-6C27-4656-8B78-0FF3FD1E2ED8}"/>
              </a:ext>
            </a:extLst>
          </p:cNvPr>
          <p:cNvSpPr/>
          <p:nvPr/>
        </p:nvSpPr>
        <p:spPr bwMode="auto">
          <a:xfrm>
            <a:off x="1667726" y="4878877"/>
            <a:ext cx="8205945" cy="584621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4C4D87-AFFB-4FBE-931D-92BF03D3FAC3}"/>
              </a:ext>
            </a:extLst>
          </p:cNvPr>
          <p:cNvSpPr/>
          <p:nvPr/>
        </p:nvSpPr>
        <p:spPr bwMode="auto">
          <a:xfrm>
            <a:off x="1667726" y="5804438"/>
            <a:ext cx="6940565" cy="95084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C167FD-6BAA-42C9-92A7-226C85B927AD}"/>
              </a:ext>
            </a:extLst>
          </p:cNvPr>
          <p:cNvSpPr/>
          <p:nvPr/>
        </p:nvSpPr>
        <p:spPr bwMode="auto">
          <a:xfrm>
            <a:off x="7777017" y="4777105"/>
            <a:ext cx="831274" cy="394082"/>
          </a:xfrm>
          <a:prstGeom prst="roundRect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040042"/>
      </p:ext>
    </p:extLst>
  </p:cSld>
  <p:clrMapOvr>
    <a:masterClrMapping/>
  </p:clrMapOvr>
  <p:transition spd="slow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C60689F-FBCB-4EA0-8B0F-24C7FF70D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33" y="2714416"/>
            <a:ext cx="7965801" cy="414358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docker0</a:t>
            </a:r>
          </a:p>
          <a:p>
            <a:pPr>
              <a:lnSpc>
                <a:spcPct val="150000"/>
              </a:lnSpc>
            </a:pP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4C4D87-AFFB-4FBE-931D-92BF03D3FAC3}"/>
              </a:ext>
            </a:extLst>
          </p:cNvPr>
          <p:cNvSpPr/>
          <p:nvPr/>
        </p:nvSpPr>
        <p:spPr bwMode="auto">
          <a:xfrm>
            <a:off x="1289033" y="2640988"/>
            <a:ext cx="7965800" cy="3988412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C167FD-6BAA-42C9-92A7-226C85B927AD}"/>
              </a:ext>
            </a:extLst>
          </p:cNvPr>
          <p:cNvSpPr/>
          <p:nvPr/>
        </p:nvSpPr>
        <p:spPr bwMode="auto">
          <a:xfrm>
            <a:off x="2022762" y="5161677"/>
            <a:ext cx="2309091" cy="380141"/>
          </a:xfrm>
          <a:prstGeom prst="roundRect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9273DA-974C-4B56-9B27-1DE9E5FA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08" y="1753299"/>
            <a:ext cx="9432055" cy="8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24419"/>
      </p:ext>
    </p:extLst>
  </p:cSld>
  <p:clrMapOvr>
    <a:masterClrMapping/>
  </p:clrMapOvr>
  <p:transition spd="slow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Port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외부로 노출시켜 외부 연결 허용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iptables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-p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hostPort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 :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containerPort</a:t>
            </a:r>
            <a:endParaRPr lang="en-US" altLang="ko-KR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-p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containerPort</a:t>
            </a:r>
            <a:endParaRPr lang="en-US" altLang="ko-KR" b="1" dirty="0">
              <a:solidFill>
                <a:srgbClr val="0070C0"/>
              </a:solidFill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-P(</a:t>
            </a:r>
            <a:r>
              <a:rPr lang="ko-KR" altLang="en-US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대문자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)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–name web –d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–p 80:80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nginx:1.14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iptables –t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nat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–L –n -v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port-forwarding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6C1C30-7B4C-4192-A7ED-5130A3D10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6" y="5088231"/>
            <a:ext cx="11240655" cy="166155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87474215"/>
      </p:ext>
    </p:extLst>
  </p:cSld>
  <p:clrMapOvr>
    <a:masterClrMapping/>
  </p:clrMapOvr>
  <p:transition spd="slow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Engine natively supports both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bridge networks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overlay networks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bridge network is limited to a single host running Docker Engine.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 overlay network can include multiple hosts and is a more advanced topic.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 this example, create a bridge network: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network create –d bridge </a:t>
            </a:r>
            <a:r>
              <a:rPr lang="en-US" altLang="ko-KR" b="1" dirty="0" err="1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my_bridge</a:t>
            </a:r>
            <a:endParaRPr lang="en-US" altLang="ko-KR" b="1" dirty="0">
              <a:solidFill>
                <a:srgbClr val="0070C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your own bridge network</a:t>
            </a:r>
          </a:p>
        </p:txBody>
      </p:sp>
    </p:spTree>
    <p:extLst>
      <p:ext uri="{BB962C8B-B14F-4D97-AF65-F5344CB8AC3E}">
        <p14:creationId xmlns:p14="http://schemas.microsoft.com/office/powerpoint/2010/main" val="180040223"/>
      </p:ext>
    </p:extLst>
  </p:cSld>
  <p:clrMapOvr>
    <a:masterClrMapping/>
  </p:clrMapOvr>
  <p:transition spd="slow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flag tells Docker to use the bridge driver for the new network.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You could have left this flag off as bridge is the default value for this flag.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 ahead and list the networks on your machine: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your own bridge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19ADF-7C16-44D2-9DFE-663BF7DB0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5" y="4259051"/>
            <a:ext cx="5838681" cy="24907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5487EAE-0814-4CD1-8ED8-DE9AACC98CB0}"/>
              </a:ext>
            </a:extLst>
          </p:cNvPr>
          <p:cNvSpPr/>
          <p:nvPr/>
        </p:nvSpPr>
        <p:spPr bwMode="auto">
          <a:xfrm>
            <a:off x="672956" y="5619834"/>
            <a:ext cx="5653954" cy="291439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724950"/>
      </p:ext>
    </p:extLst>
  </p:cSld>
  <p:clrMapOvr>
    <a:masterClrMapping/>
  </p:clrMapOvr>
  <p:transition spd="slow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4272383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you inspect the network, it has nothing in it.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your own bridge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8CBA7D-AF8C-4541-B6DF-FD13ABB21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63" y="1800127"/>
            <a:ext cx="7034500" cy="49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42974"/>
      </p:ext>
    </p:extLst>
  </p:cSld>
  <p:clrMapOvr>
    <a:masterClrMapping/>
  </p:clrMapOvr>
  <p:transition spd="slow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 build web applications that act in concert but do so securely, create a network.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Networks, by definition, provide complete isolation for containers.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 add containers to a network when you first run a container.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Launch a container running a PostgreSQL database and pass it the               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--net=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my_bridge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flag to connect it to your new network: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</a:t>
            </a:r>
            <a:r>
              <a:rPr lang="en-US" altLang="ko-KR" sz="2000" b="1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--net=</a:t>
            </a:r>
            <a:r>
              <a:rPr lang="en-US" altLang="ko-KR" sz="2000" b="1" dirty="0" err="1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my_bridge</a:t>
            </a:r>
            <a:r>
              <a:rPr lang="en-US" altLang="ko-KR" sz="2000" b="1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--name db training/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you inspect your 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my_bridge</a:t>
            </a:r>
            <a:r>
              <a:rPr lang="en-US" altLang="ko-KR" sz="24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you can see it has a container attached. You can also inspect your container to see where it is connected: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containers to a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AADF9-7E73-4A45-B376-29862AA7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7" y="5473122"/>
            <a:ext cx="11170845" cy="127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29444"/>
      </p:ext>
    </p:extLst>
  </p:cSld>
  <p:clrMapOvr>
    <a:masterClrMapping/>
  </p:clrMapOvr>
  <p:transition spd="slow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Now, go ahead and start your by now familiar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web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application. 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–name web training/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webapp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python app.py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containers to a network</a:t>
            </a:r>
          </a:p>
        </p:txBody>
      </p:sp>
      <p:pic>
        <p:nvPicPr>
          <p:cNvPr id="43010" name="Picture 2" descr="bridge2">
            <a:extLst>
              <a:ext uri="{FF2B5EF4-FFF2-40B4-BE49-F238E27FC236}">
                <a16:creationId xmlns:a16="http://schemas.microsoft.com/office/drawing/2014/main" id="{16E6682C-8A51-4DCF-A65C-10F2FDEC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6858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D4CA23-3EFF-4BD4-997F-5CD387E5DA9E}"/>
              </a:ext>
            </a:extLst>
          </p:cNvPr>
          <p:cNvSpPr/>
          <p:nvPr/>
        </p:nvSpPr>
        <p:spPr bwMode="auto">
          <a:xfrm>
            <a:off x="6415218" y="3031604"/>
            <a:ext cx="2128418" cy="3045923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331255"/>
      </p:ext>
    </p:extLst>
  </p:cSld>
  <p:clrMapOvr>
    <a:masterClrMapping/>
  </p:clrMapOvr>
  <p:transition spd="slow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Which network is your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web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application running under?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Inspect the application to verify that it is running in the default bridge network.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Then, get the IP address of your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web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containers to a network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3BE30F-DD47-4BB8-9417-DE55A629A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3" y="2917467"/>
            <a:ext cx="11673174" cy="13340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59649B-A868-4CA3-8D7D-18B2919AC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5209470"/>
            <a:ext cx="8992502" cy="12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87620"/>
      </p:ext>
    </p:extLst>
  </p:cSld>
  <p:clrMapOvr>
    <a:masterClrMapping/>
  </p:clrMapOvr>
  <p:transition spd="slow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Now, open a shell to your running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db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container: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containers to a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34E6DC-BFE9-4EC9-91C4-2B250D6C4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2" y="2501451"/>
            <a:ext cx="10986564" cy="330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2866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2921AB-DD33-4AFC-B1A6-DAF8C374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pic>
        <p:nvPicPr>
          <p:cNvPr id="6" name="Picture 4" descr="IaaS Model">
            <a:extLst>
              <a:ext uri="{FF2B5EF4-FFF2-40B4-BE49-F238E27FC236}">
                <a16:creationId xmlns:a16="http://schemas.microsoft.com/office/drawing/2014/main" id="{EBCD8FA9-B537-45B7-8529-E2675D1E5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76" y="1275022"/>
            <a:ext cx="9575247" cy="430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160F2-071A-44CB-916B-DE182BC535D1}"/>
              </a:ext>
            </a:extLst>
          </p:cNvPr>
          <p:cNvSpPr txBox="1"/>
          <p:nvPr/>
        </p:nvSpPr>
        <p:spPr>
          <a:xfrm>
            <a:off x="1308376" y="6627168"/>
            <a:ext cx="1890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https://cic.gsa.gov/solutions/iaas</a:t>
            </a:r>
            <a:r>
              <a:rPr lang="en-US" altLang="ko-KR" sz="900" dirty="0"/>
              <a:t>   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49800241"/>
      </p:ext>
    </p:extLst>
  </p:cSld>
  <p:clrMapOvr>
    <a:masterClrMapping/>
  </p:clrMapOvr>
  <p:transition spd="slow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networking allows you to attach a container to as many networks as you like.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You can also attach an already running container.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 ahead and attach your running web app to the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my_bridge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network connect </a:t>
            </a:r>
            <a:r>
              <a:rPr lang="en-US" altLang="ko-KR" b="1" dirty="0" err="1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my_bride</a:t>
            </a:r>
            <a:r>
              <a:rPr lang="en-US" altLang="ko-KR" b="1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web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containers to a network</a:t>
            </a:r>
          </a:p>
        </p:txBody>
      </p:sp>
    </p:spTree>
    <p:extLst>
      <p:ext uri="{BB962C8B-B14F-4D97-AF65-F5344CB8AC3E}">
        <p14:creationId xmlns:p14="http://schemas.microsoft.com/office/powerpoint/2010/main" val="42460561"/>
      </p:ext>
    </p:extLst>
  </p:cSld>
  <p:clrMapOvr>
    <a:masterClrMapping/>
  </p:clrMapOvr>
  <p:transition spd="slow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containers to a network</a:t>
            </a:r>
          </a:p>
        </p:txBody>
      </p:sp>
      <p:pic>
        <p:nvPicPr>
          <p:cNvPr id="49154" name="Picture 2" descr="bridge3">
            <a:extLst>
              <a:ext uri="{FF2B5EF4-FFF2-40B4-BE49-F238E27FC236}">
                <a16:creationId xmlns:a16="http://schemas.microsoft.com/office/drawing/2014/main" id="{ACB1A9AF-69A2-4D71-BBEB-693E1A5D2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317" y="1753299"/>
            <a:ext cx="8065365" cy="503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468A281-159D-46D6-A32F-1FD275CAA2C9}"/>
              </a:ext>
            </a:extLst>
          </p:cNvPr>
          <p:cNvSpPr/>
          <p:nvPr/>
        </p:nvSpPr>
        <p:spPr bwMode="auto">
          <a:xfrm>
            <a:off x="5306854" y="2292695"/>
            <a:ext cx="4821828" cy="3544687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962565"/>
      </p:ext>
    </p:extLst>
  </p:cSld>
  <p:clrMapOvr>
    <a:masterClrMapping/>
  </p:clrMapOvr>
  <p:transition spd="slow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8853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a shell into the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db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application and try the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ping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command.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This time just use the container name web rather than the IP address.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ping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shows it is contacting a different IP address, the address on the </a:t>
            </a:r>
            <a:r>
              <a:rPr lang="en-US" altLang="ko-KR" sz="24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my_bridge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which is different from its address on the bridge network.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containers to a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F920A-6C08-4F1F-BA0B-B36555706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21" y="2800927"/>
            <a:ext cx="7579157" cy="31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47420"/>
      </p:ext>
    </p:extLst>
  </p:cSld>
  <p:clrMapOvr>
    <a:masterClrMapping/>
  </p:clrMapOvr>
  <p:transition spd="slow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18089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</a:t>
            </a:r>
            <a:r>
              <a:rPr lang="ko-KR" altLang="en-US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network create --driver bridge </a:t>
            </a:r>
            <a:r>
              <a:rPr lang="ko-KR" altLang="en-US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＼</a:t>
            </a:r>
            <a:endParaRPr lang="en-US" altLang="ko-KR" sz="22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--subnet</a:t>
            </a:r>
            <a:r>
              <a:rPr lang="ko-KR" altLang="en-US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192.168.100.0/24  --gateway 192.168.100.254  </a:t>
            </a:r>
            <a:r>
              <a:rPr lang="en-US" altLang="ko-KR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mynet</a:t>
            </a:r>
            <a:endParaRPr lang="en-US" altLang="ko-KR" sz="2200" b="1" dirty="0">
              <a:solidFill>
                <a:srgbClr val="0070C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network ls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sz="22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--name web –p 80:80 nginx:1.24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curl localhost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sz="22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--name 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hellojs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--net </a:t>
            </a:r>
            <a:r>
              <a:rPr lang="en-US" altLang="ko-KR" sz="2200" b="1" dirty="0" err="1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mynet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ip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192.168.100.100 </a:t>
            </a:r>
            <a:r>
              <a:rPr lang="ko-KR" altLang="en-US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＼</a:t>
            </a:r>
            <a:endParaRPr lang="en-US" altLang="ko-KR" sz="22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-p 8080:8080 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hellojs</a:t>
            </a:r>
            <a:endParaRPr lang="en-US" altLang="ko-KR" sz="22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curl localhost:8080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정의형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Network Driver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</a:t>
            </a:r>
            <a:r>
              <a:rPr lang="ko-KR" altLang="en-US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例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270223"/>
      </p:ext>
    </p:extLst>
  </p:cSld>
  <p:clrMapOvr>
    <a:masterClrMapping/>
  </p:clrMapOvr>
  <p:transition spd="slow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18089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network create app-network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network connect app-network 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</a:t>
            </a:r>
            <a:endParaRPr lang="en-US" altLang="ko-KR" sz="22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dp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8080:80 \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&gt; </a:t>
            </a:r>
            <a:r>
              <a:rPr lang="en-US" altLang="ko-KR" sz="22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--network=app-network 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\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&gt; -e WORDPRESS_DB_HOST=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&gt; -e WORDPRESS_DB_NAME=wp \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&gt; -e WORDPRESS_DB_USER=wp \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&gt; -e WORDPRESS_DB_PASSWORD=wp \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&gt; 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wordpress</a:t>
            </a:r>
            <a:endParaRPr lang="en-US" altLang="ko-KR" sz="22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間 통신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358698"/>
      </p:ext>
    </p:extLst>
  </p:cSld>
  <p:clrMapOvr>
    <a:masterClrMapping/>
  </p:clrMapOvr>
  <p:transition spd="slow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Network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18089" y="1873690"/>
            <a:ext cx="11476748" cy="47557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--name 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–v /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dbdata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:/var/lib/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&gt; -e MYSQL_ROOT_PASSWORD=	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wordpress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&gt; -e MYSQL_PASSWORD=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wordpress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mysql:5.7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sz="22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–d --name 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wordpress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2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--link </a:t>
            </a:r>
            <a:r>
              <a:rPr lang="en-US" altLang="ko-KR" sz="2200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mysql:mysql</a:t>
            </a:r>
            <a:r>
              <a:rPr lang="en-US" altLang="ko-KR" sz="2200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\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&gt; -e WORDPRESS_DB_PASSWORD=</a:t>
            </a:r>
            <a:r>
              <a:rPr lang="en-US" altLang="ko-KR" sz="22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wordpress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–p 80:80 wordpress:4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37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間 통신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218365"/>
      </p:ext>
    </p:extLst>
  </p:cSld>
  <p:clrMapOvr>
    <a:masterClrMapping/>
  </p:clrMapOvr>
  <p:transition spd="slow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Lab9. Container Network 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403010"/>
      </p:ext>
    </p:extLst>
  </p:cSld>
  <p:clrMapOvr>
    <a:masterClrMapping/>
  </p:clrMapOvr>
  <p:transition>
    <p:strips dir="rd"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Compose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477237"/>
      </p:ext>
    </p:extLst>
  </p:cSld>
  <p:clrMapOvr>
    <a:masterClrMapping/>
  </p:clrMapOvr>
  <p:transition>
    <p:strips dir="rd"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Docker Image to Container Process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What’s Docker Compose ? </a:t>
            </a:r>
          </a:p>
        </p:txBody>
      </p:sp>
      <p:pic>
        <p:nvPicPr>
          <p:cNvPr id="13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D9371948-6151-46A4-BE9A-9A780D9A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406" y="2759647"/>
            <a:ext cx="3689396" cy="28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le">
            <a:extLst>
              <a:ext uri="{FF2B5EF4-FFF2-40B4-BE49-F238E27FC236}">
                <a16:creationId xmlns:a16="http://schemas.microsoft.com/office/drawing/2014/main" id="{C3FDF389-46D1-4D8C-8B19-5493282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6823"/>
            <a:ext cx="2737784" cy="27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docker.com/sites/default/files/d8/styles/role_icon/public/2019-07/Docker-Logo-White-RGB_Vertical-BG_0.png?itok=8Tuac9I3">
            <a:extLst>
              <a:ext uri="{FF2B5EF4-FFF2-40B4-BE49-F238E27FC236}">
                <a16:creationId xmlns:a16="http://schemas.microsoft.com/office/drawing/2014/main" id="{24CCFC69-72E4-4370-AF52-B7E89D0E9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976" y="2562284"/>
            <a:ext cx="2343718" cy="20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7325619-B786-4FF8-ACAA-E666EC460B95}"/>
              </a:ext>
            </a:extLst>
          </p:cNvPr>
          <p:cNvSpPr/>
          <p:nvPr/>
        </p:nvSpPr>
        <p:spPr bwMode="auto">
          <a:xfrm>
            <a:off x="2737784" y="3383518"/>
            <a:ext cx="1447228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D0EDEF2-AF20-4CEF-8E68-10A6AA67ABC9}"/>
              </a:ext>
            </a:extLst>
          </p:cNvPr>
          <p:cNvSpPr/>
          <p:nvPr/>
        </p:nvSpPr>
        <p:spPr bwMode="auto">
          <a:xfrm>
            <a:off x="7320258" y="3359675"/>
            <a:ext cx="1447228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1B8C5-8B17-4618-B2D4-BA193D4C2377}"/>
              </a:ext>
            </a:extLst>
          </p:cNvPr>
          <p:cNvSpPr txBox="1"/>
          <p:nvPr/>
        </p:nvSpPr>
        <p:spPr>
          <a:xfrm>
            <a:off x="774234" y="4825018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Dockerfile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8D5A8C-1F26-4CEC-B87C-E91B0F17E8CB}"/>
              </a:ext>
            </a:extLst>
          </p:cNvPr>
          <p:cNvSpPr txBox="1"/>
          <p:nvPr/>
        </p:nvSpPr>
        <p:spPr>
          <a:xfrm>
            <a:off x="5450861" y="4773037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F469D-B592-4144-85FA-0B7D163F8E87}"/>
              </a:ext>
            </a:extLst>
          </p:cNvPr>
          <p:cNvSpPr txBox="1"/>
          <p:nvPr/>
        </p:nvSpPr>
        <p:spPr>
          <a:xfrm>
            <a:off x="9760125" y="5142369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Container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3E48A-9EE6-43F4-A8B0-F59AD4BE2FF4}"/>
              </a:ext>
            </a:extLst>
          </p:cNvPr>
          <p:cNvSpPr txBox="1"/>
          <p:nvPr/>
        </p:nvSpPr>
        <p:spPr>
          <a:xfrm>
            <a:off x="3100466" y="3752212"/>
            <a:ext cx="76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build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8712B6-96D5-4F04-9661-EC2EFA2451C3}"/>
              </a:ext>
            </a:extLst>
          </p:cNvPr>
          <p:cNvSpPr txBox="1"/>
          <p:nvPr/>
        </p:nvSpPr>
        <p:spPr>
          <a:xfrm>
            <a:off x="7772282" y="3752212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run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7F47653-7E09-419D-83A7-C0A35E25B267}"/>
              </a:ext>
            </a:extLst>
          </p:cNvPr>
          <p:cNvSpPr/>
          <p:nvPr/>
        </p:nvSpPr>
        <p:spPr bwMode="auto">
          <a:xfrm>
            <a:off x="4867275" y="5529940"/>
            <a:ext cx="1934866" cy="74295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굴림" pitchFamily="50" charset="-127"/>
              </a:rPr>
              <a:t>Config</a:t>
            </a:r>
            <a:endParaRPr kumimoji="1" lang="ko-KR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ea typeface="굴림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B43CBC3-B356-4222-82C8-98FAE98D2A62}"/>
              </a:ext>
            </a:extLst>
          </p:cNvPr>
          <p:cNvSpPr/>
          <p:nvPr/>
        </p:nvSpPr>
        <p:spPr bwMode="auto">
          <a:xfrm rot="19911340">
            <a:off x="7283686" y="4980039"/>
            <a:ext cx="1447228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3250" name="Picture 2" descr="Updating a Container with Docker Compose">
            <a:extLst>
              <a:ext uri="{FF2B5EF4-FFF2-40B4-BE49-F238E27FC236}">
                <a16:creationId xmlns:a16="http://schemas.microsoft.com/office/drawing/2014/main" id="{4E179BEB-2919-4130-B418-EF0057B9F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45" y="173937"/>
            <a:ext cx="4152024" cy="199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575806"/>
      </p:ext>
    </p:extLst>
  </p:cSld>
  <p:clrMapOvr>
    <a:masterClrMapping/>
  </p:clrMapOvr>
  <p:transition spd="slow"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Docker Image to Container Process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What’s Docker Compose ? </a:t>
            </a:r>
          </a:p>
        </p:txBody>
      </p:sp>
      <p:pic>
        <p:nvPicPr>
          <p:cNvPr id="13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D9371948-6151-46A4-BE9A-9A780D9A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406" y="2759647"/>
            <a:ext cx="3689396" cy="28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le">
            <a:extLst>
              <a:ext uri="{FF2B5EF4-FFF2-40B4-BE49-F238E27FC236}">
                <a16:creationId xmlns:a16="http://schemas.microsoft.com/office/drawing/2014/main" id="{C3FDF389-46D1-4D8C-8B19-5493282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6823"/>
            <a:ext cx="2737784" cy="27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docker.com/sites/default/files/d8/styles/role_icon/public/2019-07/Docker-Logo-White-RGB_Vertical-BG_0.png?itok=8Tuac9I3">
            <a:extLst>
              <a:ext uri="{FF2B5EF4-FFF2-40B4-BE49-F238E27FC236}">
                <a16:creationId xmlns:a16="http://schemas.microsoft.com/office/drawing/2014/main" id="{24CCFC69-72E4-4370-AF52-B7E89D0E9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976" y="2562284"/>
            <a:ext cx="2343718" cy="20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7325619-B786-4FF8-ACAA-E666EC460B95}"/>
              </a:ext>
            </a:extLst>
          </p:cNvPr>
          <p:cNvSpPr/>
          <p:nvPr/>
        </p:nvSpPr>
        <p:spPr bwMode="auto">
          <a:xfrm>
            <a:off x="2737784" y="3383518"/>
            <a:ext cx="1447228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D0EDEF2-AF20-4CEF-8E68-10A6AA67ABC9}"/>
              </a:ext>
            </a:extLst>
          </p:cNvPr>
          <p:cNvSpPr/>
          <p:nvPr/>
        </p:nvSpPr>
        <p:spPr bwMode="auto">
          <a:xfrm>
            <a:off x="7320258" y="3359675"/>
            <a:ext cx="1447228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1B8C5-8B17-4618-B2D4-BA193D4C2377}"/>
              </a:ext>
            </a:extLst>
          </p:cNvPr>
          <p:cNvSpPr txBox="1"/>
          <p:nvPr/>
        </p:nvSpPr>
        <p:spPr>
          <a:xfrm>
            <a:off x="774234" y="4825018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Dockerfile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8D5A8C-1F26-4CEC-B87C-E91B0F17E8CB}"/>
              </a:ext>
            </a:extLst>
          </p:cNvPr>
          <p:cNvSpPr txBox="1"/>
          <p:nvPr/>
        </p:nvSpPr>
        <p:spPr>
          <a:xfrm>
            <a:off x="5450861" y="4773037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F469D-B592-4144-85FA-0B7D163F8E87}"/>
              </a:ext>
            </a:extLst>
          </p:cNvPr>
          <p:cNvSpPr txBox="1"/>
          <p:nvPr/>
        </p:nvSpPr>
        <p:spPr>
          <a:xfrm>
            <a:off x="9760125" y="5142369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Container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3E48A-9EE6-43F4-A8B0-F59AD4BE2FF4}"/>
              </a:ext>
            </a:extLst>
          </p:cNvPr>
          <p:cNvSpPr txBox="1"/>
          <p:nvPr/>
        </p:nvSpPr>
        <p:spPr>
          <a:xfrm>
            <a:off x="3100466" y="3752212"/>
            <a:ext cx="76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build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8712B6-96D5-4F04-9661-EC2EFA2451C3}"/>
              </a:ext>
            </a:extLst>
          </p:cNvPr>
          <p:cNvSpPr txBox="1"/>
          <p:nvPr/>
        </p:nvSpPr>
        <p:spPr>
          <a:xfrm>
            <a:off x="7772282" y="3752212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run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7F47653-7E09-419D-83A7-C0A35E25B267}"/>
              </a:ext>
            </a:extLst>
          </p:cNvPr>
          <p:cNvSpPr/>
          <p:nvPr/>
        </p:nvSpPr>
        <p:spPr bwMode="auto">
          <a:xfrm>
            <a:off x="4867275" y="5529940"/>
            <a:ext cx="1934866" cy="74295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굴림" pitchFamily="50" charset="-127"/>
              </a:rPr>
              <a:t>Config</a:t>
            </a:r>
            <a:endParaRPr kumimoji="1" lang="ko-KR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ea typeface="굴림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B43CBC3-B356-4222-82C8-98FAE98D2A62}"/>
              </a:ext>
            </a:extLst>
          </p:cNvPr>
          <p:cNvSpPr/>
          <p:nvPr/>
        </p:nvSpPr>
        <p:spPr bwMode="auto">
          <a:xfrm rot="19911340">
            <a:off x="7283686" y="4980039"/>
            <a:ext cx="1447228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CA75D6-0FCB-4F8D-A924-2C2D202D64CC}"/>
              </a:ext>
            </a:extLst>
          </p:cNvPr>
          <p:cNvSpPr/>
          <p:nvPr/>
        </p:nvSpPr>
        <p:spPr bwMode="auto">
          <a:xfrm>
            <a:off x="4314825" y="2428875"/>
            <a:ext cx="2929845" cy="3924300"/>
          </a:xfrm>
          <a:prstGeom prst="rect">
            <a:avLst/>
          </a:prstGeom>
          <a:solidFill>
            <a:srgbClr val="92D050">
              <a:alpha val="27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5F0A7C-0AD9-431D-A14E-24FE914FC4D1}"/>
              </a:ext>
            </a:extLst>
          </p:cNvPr>
          <p:cNvSpPr txBox="1"/>
          <p:nvPr/>
        </p:nvSpPr>
        <p:spPr>
          <a:xfrm>
            <a:off x="4505866" y="6423814"/>
            <a:ext cx="264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docker-</a:t>
            </a:r>
            <a:r>
              <a:rPr lang="en-US" altLang="ko-KR" b="1" dirty="0" err="1">
                <a:solidFill>
                  <a:srgbClr val="FF0000"/>
                </a:solidFill>
              </a:rPr>
              <a:t>compose.yml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99147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2921AB-DD33-4AFC-B1A6-DAF8C374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pic>
        <p:nvPicPr>
          <p:cNvPr id="5" name="Picture 2" descr="PaaS model">
            <a:extLst>
              <a:ext uri="{FF2B5EF4-FFF2-40B4-BE49-F238E27FC236}">
                <a16:creationId xmlns:a16="http://schemas.microsoft.com/office/drawing/2014/main" id="{B98AE83E-165C-48BF-879E-AF2FC8E34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08" y="1928002"/>
            <a:ext cx="10651584" cy="347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A422E-E8F9-4B53-88FF-773622401C6E}"/>
              </a:ext>
            </a:extLst>
          </p:cNvPr>
          <p:cNvSpPr txBox="1"/>
          <p:nvPr/>
        </p:nvSpPr>
        <p:spPr>
          <a:xfrm>
            <a:off x="770208" y="6629400"/>
            <a:ext cx="1890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https://cic.gsa.gov/solutions/paas</a:t>
            </a:r>
            <a:r>
              <a:rPr lang="en-US" altLang="ko-KR" sz="900" dirty="0"/>
              <a:t>   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90337064"/>
      </p:ext>
    </p:extLst>
  </p:cSld>
  <p:clrMapOvr>
    <a:masterClrMapping/>
  </p:clrMapOvr>
  <p:transition spd="slow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 tool for defining and running multi-container Docker applications.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With Compose, use a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YAML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file to configure your application’s services.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Then, with a single command, create and start all the services from configuration.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https://docs.docker.com/compose/compose-file/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https://docs.docker.com/samples/wordpress/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https://docs.docker.com/compose/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What’s Docker Compose ? </a:t>
            </a:r>
          </a:p>
        </p:txBody>
      </p:sp>
    </p:spTree>
    <p:extLst>
      <p:ext uri="{BB962C8B-B14F-4D97-AF65-F5344CB8AC3E}">
        <p14:creationId xmlns:p14="http://schemas.microsoft.com/office/powerpoint/2010/main" val="1461193538"/>
      </p:ext>
    </p:extLst>
  </p:cSld>
  <p:clrMapOvr>
    <a:masterClrMapping/>
  </p:clrMapOvr>
  <p:transition spd="slow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Using Compose is basically a three-step process:</a:t>
            </a: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Define your app’s environment with a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Dockerfile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so it can be reproduced anywhere.</a:t>
            </a: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Define the services that make up your app in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docker-</a:t>
            </a:r>
            <a:r>
              <a:rPr lang="en-US" altLang="ko-KR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compose.yml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 they can be run together in an isolated environment.</a:t>
            </a: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compose up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 the Docker compose command starts and runs your entire app. You can alternatively run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up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using the docker-compose binary.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What’s Docker Compose ? </a:t>
            </a:r>
          </a:p>
        </p:txBody>
      </p:sp>
    </p:spTree>
    <p:extLst>
      <p:ext uri="{BB962C8B-B14F-4D97-AF65-F5344CB8AC3E}">
        <p14:creationId xmlns:p14="http://schemas.microsoft.com/office/powerpoint/2010/main" val="2451543949"/>
      </p:ext>
    </p:extLst>
  </p:cSld>
  <p:clrMapOvr>
    <a:masterClrMapping/>
  </p:clrMapOvr>
  <p:transition spd="slow"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240DB5-C877-46A2-9505-979129B43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4" y="1112674"/>
            <a:ext cx="5876925" cy="55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94905"/>
      </p:ext>
    </p:extLst>
  </p:cSld>
  <p:clrMapOvr>
    <a:masterClrMapping/>
  </p:clrMapOvr>
  <p:transition spd="slow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for Windows or Docker for Mac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설치시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설치됨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FD70AB-3F2A-4A8A-B9DE-AA69DA12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0" y="2508147"/>
            <a:ext cx="7145083" cy="26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6169"/>
      </p:ext>
    </p:extLst>
  </p:cSld>
  <p:clrMapOvr>
    <a:masterClrMapping/>
  </p:clrMapOvr>
  <p:transition spd="slow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Installation on Linux</a:t>
            </a: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 this command to download the current stable release of Docker Compose:</a:t>
            </a:r>
          </a:p>
          <a:p>
            <a:pPr marL="457200" lvl="1" indent="0">
              <a:buClr>
                <a:srgbClr val="FF0000"/>
              </a:buClr>
              <a:buSzPct val="10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pt-BR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curl -SL https://github.com/docker/compose/releases/download/v2.17.2/docker-compose-linux-x86_64 -o /usr/local/bin/docker-compose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2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Apply executable permissions to the binary:</a:t>
            </a:r>
          </a:p>
          <a:p>
            <a:pPr marL="457200" lvl="1" indent="0">
              <a:buClr>
                <a:srgbClr val="FF0000"/>
              </a:buClr>
              <a:buSzPct val="10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chmod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+x /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usr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/local/bin/docker-compose</a:t>
            </a: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2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B445C0-5B88-4589-9C65-B01DC7CC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769" y="4998736"/>
            <a:ext cx="7806462" cy="14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48753"/>
      </p:ext>
    </p:extLst>
  </p:cSld>
  <p:clrMapOvr>
    <a:masterClrMapping/>
  </p:clrMapOvr>
  <p:transition spd="slow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32" y="3140968"/>
            <a:ext cx="9345335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Lab10. Docker Compose </a:t>
            </a:r>
            <a:b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Installation on Ubuntu</a:t>
            </a:r>
          </a:p>
        </p:txBody>
      </p:sp>
    </p:spTree>
    <p:extLst>
      <p:ext uri="{BB962C8B-B14F-4D97-AF65-F5344CB8AC3E}">
        <p14:creationId xmlns:p14="http://schemas.microsoft.com/office/powerpoint/2010/main" val="1297168334"/>
      </p:ext>
    </p:extLst>
  </p:cSld>
  <p:clrMapOvr>
    <a:masterClrMapping/>
  </p:clrMapOvr>
  <p:transition>
    <p:strips dir="rd"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명령어를 일일이 입력하기가 복잡해서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–it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nginx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808E61-4A0B-489D-AF96-CD808C78DF7A}"/>
              </a:ext>
            </a:extLst>
          </p:cNvPr>
          <p:cNvGrpSpPr/>
          <p:nvPr/>
        </p:nvGrpSpPr>
        <p:grpSpPr>
          <a:xfrm>
            <a:off x="3947031" y="3053682"/>
            <a:ext cx="3689396" cy="2870349"/>
            <a:chOff x="3947031" y="3053682"/>
            <a:chExt cx="3689396" cy="2870349"/>
          </a:xfrm>
        </p:grpSpPr>
        <p:pic>
          <p:nvPicPr>
            <p:cNvPr id="5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C8710CB9-68F2-4B88-8D13-027FF221D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031" y="3053682"/>
              <a:ext cx="3689396" cy="2870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Nginx Logo Vector">
              <a:extLst>
                <a:ext uri="{FF2B5EF4-FFF2-40B4-BE49-F238E27FC236}">
                  <a16:creationId xmlns:a16="http://schemas.microsoft.com/office/drawing/2014/main" id="{022798F5-6B49-4696-BE5C-83835120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391" y="4718341"/>
              <a:ext cx="1220534" cy="952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4819458"/>
      </p:ext>
    </p:extLst>
  </p:cSld>
  <p:clrMapOvr>
    <a:masterClrMapping/>
  </p:clrMapOvr>
  <p:transition spd="slow"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명령어를 일일이 입력하기가 복잡해서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Nginx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8080 Port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-it –p 8080:80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nginx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13A29C02-7408-4C25-9A3E-FD51A25AF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408" y="3629559"/>
            <a:ext cx="3689396" cy="28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Nginx Logo Vector">
            <a:extLst>
              <a:ext uri="{FF2B5EF4-FFF2-40B4-BE49-F238E27FC236}">
                <a16:creationId xmlns:a16="http://schemas.microsoft.com/office/drawing/2014/main" id="{A971CADE-1099-4C47-AD9D-773CE574E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68" y="5294218"/>
            <a:ext cx="1220534" cy="9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47C1D6F4-9EFB-4F46-8D86-5898CFF5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90" y="4249698"/>
            <a:ext cx="1528825" cy="18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89AB583-92EA-4152-94D4-6343C40D5383}"/>
              </a:ext>
            </a:extLst>
          </p:cNvPr>
          <p:cNvSpPr/>
          <p:nvPr/>
        </p:nvSpPr>
        <p:spPr bwMode="auto">
          <a:xfrm>
            <a:off x="4557059" y="5155168"/>
            <a:ext cx="1447228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74FDA-B071-4AC7-8B3B-225AA1E6E5CF}"/>
              </a:ext>
            </a:extLst>
          </p:cNvPr>
          <p:cNvSpPr txBox="1"/>
          <p:nvPr/>
        </p:nvSpPr>
        <p:spPr>
          <a:xfrm>
            <a:off x="3482602" y="5592799"/>
            <a:ext cx="76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8080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1F525-9822-4F45-9BE1-D1FBFE4F4F63}"/>
              </a:ext>
            </a:extLst>
          </p:cNvPr>
          <p:cNvSpPr txBox="1"/>
          <p:nvPr/>
        </p:nvSpPr>
        <p:spPr>
          <a:xfrm>
            <a:off x="6729277" y="5583793"/>
            <a:ext cx="76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53588"/>
      </p:ext>
    </p:extLst>
  </p:cSld>
  <p:clrMapOvr>
    <a:masterClrMapping/>
  </p:clrMapOvr>
  <p:transition spd="slow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명령어를 일일이 입력하기가 복잡해서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8080 Port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종료시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자동 삭제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-it –p 8080:80 --rm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nginx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EFE5E7-EE8B-4551-A8B5-90C5BE0BF736}"/>
              </a:ext>
            </a:extLst>
          </p:cNvPr>
          <p:cNvGrpSpPr/>
          <p:nvPr/>
        </p:nvGrpSpPr>
        <p:grpSpPr>
          <a:xfrm>
            <a:off x="1692990" y="3629559"/>
            <a:ext cx="8779814" cy="2870349"/>
            <a:chOff x="1692990" y="3629559"/>
            <a:chExt cx="8779814" cy="287034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CF0A566-790D-4706-8D2C-7A50E988728D}"/>
                </a:ext>
              </a:extLst>
            </p:cNvPr>
            <p:cNvGrpSpPr/>
            <p:nvPr/>
          </p:nvGrpSpPr>
          <p:grpSpPr>
            <a:xfrm>
              <a:off x="6783408" y="3629559"/>
              <a:ext cx="3689396" cy="2870349"/>
              <a:chOff x="3947031" y="3053682"/>
              <a:chExt cx="3689396" cy="2870349"/>
            </a:xfrm>
          </p:grpSpPr>
          <p:pic>
            <p:nvPicPr>
              <p:cNvPr id="13" name="Picture 2" descr="https://miro.medium.com/max/1000/1*lu5prM28fxIlbHmjPT8VIg.jpeg">
                <a:extLst>
                  <a:ext uri="{FF2B5EF4-FFF2-40B4-BE49-F238E27FC236}">
                    <a16:creationId xmlns:a16="http://schemas.microsoft.com/office/drawing/2014/main" id="{C2B0277F-949E-4940-98A0-BCDF7E5521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7031" y="3053682"/>
                <a:ext cx="3689396" cy="2870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Nginx Logo Vector">
                <a:extLst>
                  <a:ext uri="{FF2B5EF4-FFF2-40B4-BE49-F238E27FC236}">
                    <a16:creationId xmlns:a16="http://schemas.microsoft.com/office/drawing/2014/main" id="{BB454729-FE80-497C-AA74-4B016F1088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5391" y="4718341"/>
                <a:ext cx="1220534" cy="952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6" descr="Church Clipart Server - Database Server Icon Png (1952x2400), Png Download">
              <a:extLst>
                <a:ext uri="{FF2B5EF4-FFF2-40B4-BE49-F238E27FC236}">
                  <a16:creationId xmlns:a16="http://schemas.microsoft.com/office/drawing/2014/main" id="{C85A37F7-07DC-4A21-9E84-0AFECBA2D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990" y="4249698"/>
              <a:ext cx="1528825" cy="187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F99431C0-F062-4B5C-9886-D812B3707F65}"/>
                </a:ext>
              </a:extLst>
            </p:cNvPr>
            <p:cNvSpPr/>
            <p:nvPr/>
          </p:nvSpPr>
          <p:spPr bwMode="auto">
            <a:xfrm>
              <a:off x="4557059" y="5155168"/>
              <a:ext cx="1447228" cy="428625"/>
            </a:xfrm>
            <a:prstGeom prst="right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31866F-D4B6-4DE0-90A0-F512C7F7788C}"/>
                </a:ext>
              </a:extLst>
            </p:cNvPr>
            <p:cNvSpPr txBox="1"/>
            <p:nvPr/>
          </p:nvSpPr>
          <p:spPr>
            <a:xfrm>
              <a:off x="3482602" y="5592799"/>
              <a:ext cx="76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8080 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0E60B3-C83A-426D-B917-0461CB1150F3}"/>
                </a:ext>
              </a:extLst>
            </p:cNvPr>
            <p:cNvSpPr txBox="1"/>
            <p:nvPr/>
          </p:nvSpPr>
          <p:spPr>
            <a:xfrm>
              <a:off x="6729277" y="5583793"/>
              <a:ext cx="76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80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7652505"/>
      </p:ext>
    </p:extLst>
  </p:cSld>
  <p:clrMapOvr>
    <a:masterClrMapping/>
  </p:clrMapOvr>
  <p:transition spd="slow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명령어를 일일이 입력하기가 복잡해서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컨테이너 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8080 Port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종료시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자동 삭제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Directory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안에서 링크하기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vi index.html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-it –p 8080:80 --rm –v ${PWD}:/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usr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/share/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nginx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/html/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nginx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7C9B00-2C70-4298-8326-03C22B29DEB0}"/>
              </a:ext>
            </a:extLst>
          </p:cNvPr>
          <p:cNvGrpSpPr/>
          <p:nvPr/>
        </p:nvGrpSpPr>
        <p:grpSpPr>
          <a:xfrm>
            <a:off x="1692990" y="3629559"/>
            <a:ext cx="8779814" cy="2870349"/>
            <a:chOff x="1692990" y="3629559"/>
            <a:chExt cx="8779814" cy="287034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BCF9246-4501-49D7-80B9-AC737533F5BB}"/>
                </a:ext>
              </a:extLst>
            </p:cNvPr>
            <p:cNvGrpSpPr/>
            <p:nvPr/>
          </p:nvGrpSpPr>
          <p:grpSpPr>
            <a:xfrm>
              <a:off x="6783408" y="3629559"/>
              <a:ext cx="3689396" cy="2870349"/>
              <a:chOff x="3947031" y="3053682"/>
              <a:chExt cx="3689396" cy="2870349"/>
            </a:xfrm>
          </p:grpSpPr>
          <p:pic>
            <p:nvPicPr>
              <p:cNvPr id="13" name="Picture 2" descr="https://miro.medium.com/max/1000/1*lu5prM28fxIlbHmjPT8VIg.jpeg">
                <a:extLst>
                  <a:ext uri="{FF2B5EF4-FFF2-40B4-BE49-F238E27FC236}">
                    <a16:creationId xmlns:a16="http://schemas.microsoft.com/office/drawing/2014/main" id="{7229366A-55D6-4CD5-9913-307C0F222E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7031" y="3053682"/>
                <a:ext cx="3689396" cy="2870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Nginx Logo Vector">
                <a:extLst>
                  <a:ext uri="{FF2B5EF4-FFF2-40B4-BE49-F238E27FC236}">
                    <a16:creationId xmlns:a16="http://schemas.microsoft.com/office/drawing/2014/main" id="{1262324E-CE9F-432E-A0EE-0F767DFCEF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5391" y="4718341"/>
                <a:ext cx="1220534" cy="952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6" descr="Church Clipart Server - Database Server Icon Png (1952x2400), Png Download">
              <a:extLst>
                <a:ext uri="{FF2B5EF4-FFF2-40B4-BE49-F238E27FC236}">
                  <a16:creationId xmlns:a16="http://schemas.microsoft.com/office/drawing/2014/main" id="{8B7BD102-EE34-4779-9973-35D53A73E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990" y="4249698"/>
              <a:ext cx="1528825" cy="187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A6DD172-8308-4033-9712-F914430056A1}"/>
                </a:ext>
              </a:extLst>
            </p:cNvPr>
            <p:cNvSpPr/>
            <p:nvPr/>
          </p:nvSpPr>
          <p:spPr bwMode="auto">
            <a:xfrm>
              <a:off x="4557059" y="5155168"/>
              <a:ext cx="1447228" cy="428625"/>
            </a:xfrm>
            <a:prstGeom prst="right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EC4D-3627-42A0-9609-E2DA130C93E6}"/>
                </a:ext>
              </a:extLst>
            </p:cNvPr>
            <p:cNvSpPr txBox="1"/>
            <p:nvPr/>
          </p:nvSpPr>
          <p:spPr>
            <a:xfrm>
              <a:off x="3482602" y="5592799"/>
              <a:ext cx="76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8080 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DAC3EC-1C5A-4F7B-9CF7-917297DA91C7}"/>
                </a:ext>
              </a:extLst>
            </p:cNvPr>
            <p:cNvSpPr txBox="1"/>
            <p:nvPr/>
          </p:nvSpPr>
          <p:spPr>
            <a:xfrm>
              <a:off x="6729277" y="5583793"/>
              <a:ext cx="76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80 </a:t>
              </a:r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A9B369-37FA-4FF7-89CB-94D6AF9030E4}"/>
              </a:ext>
            </a:extLst>
          </p:cNvPr>
          <p:cNvSpPr txBox="1"/>
          <p:nvPr/>
        </p:nvSpPr>
        <p:spPr>
          <a:xfrm>
            <a:off x="1855835" y="6246235"/>
            <a:ext cx="15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./index.html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70309-B91A-43AD-8729-7F9A4B8BC041}"/>
              </a:ext>
            </a:extLst>
          </p:cNvPr>
          <p:cNvSpPr txBox="1"/>
          <p:nvPr/>
        </p:nvSpPr>
        <p:spPr>
          <a:xfrm>
            <a:off x="7260389" y="6179464"/>
            <a:ext cx="351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/share/</a:t>
            </a:r>
            <a:r>
              <a:rPr lang="en-US" altLang="ko-KR" dirty="0" err="1"/>
              <a:t>nginx</a:t>
            </a:r>
            <a:r>
              <a:rPr lang="en-US" altLang="ko-KR" dirty="0"/>
              <a:t>/html/index.html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00298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2921AB-DD33-4AFC-B1A6-DAF8C374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pic>
        <p:nvPicPr>
          <p:cNvPr id="6" name="Picture 2" descr="SaaS model">
            <a:extLst>
              <a:ext uri="{FF2B5EF4-FFF2-40B4-BE49-F238E27FC236}">
                <a16:creationId xmlns:a16="http://schemas.microsoft.com/office/drawing/2014/main" id="{3B38F268-5368-4BDC-8D7D-5A984F4D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22" y="1741950"/>
            <a:ext cx="10697556" cy="33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01928-4494-4605-A039-0377418574AC}"/>
              </a:ext>
            </a:extLst>
          </p:cNvPr>
          <p:cNvSpPr txBox="1"/>
          <p:nvPr/>
        </p:nvSpPr>
        <p:spPr>
          <a:xfrm>
            <a:off x="747222" y="6627168"/>
            <a:ext cx="1890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https://cic.gsa.gov/solutions/saas</a:t>
            </a:r>
            <a:r>
              <a:rPr lang="en-US" altLang="ko-KR" sz="900" dirty="0"/>
              <a:t>  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8911028"/>
      </p:ext>
    </p:extLst>
  </p:cSld>
  <p:clrMapOvr>
    <a:masterClrMapping/>
  </p:clrMapOvr>
  <p:transition spd="slow"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2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間 연결하기가 불편해서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django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-sample Image build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git clone https://github.com/raccoonyy/django-sample-for-docker-compose.git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-sample	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cd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-sample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build -t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-sample 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django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Postgres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서로 연결하기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--rm -d --name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-p 8000:8000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-sample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--rm -d --name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-e POSTGRES_DB=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djangosample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＼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-e POSTGRES_USER=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sampleuser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-e POSTGRES_PASSWORD=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samplesecret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＼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9931696"/>
      </p:ext>
    </p:extLst>
  </p:cSld>
  <p:clrMapOvr>
    <a:masterClrMapping/>
  </p:clrMapOvr>
  <p:transition spd="slow"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2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間 연결하기가 불편해서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postgres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django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서로 연결하기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--rm -d --name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-e POSTGRES_DB=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djangosample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-e POSTGRES_USER=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sampleuser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-e POSTGRES_PASSWORD=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samplesecret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-d --rm -p 8000:8000 -e DJANGO_DB_HOST=db 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--link </a:t>
            </a:r>
            <a:r>
              <a:rPr lang="en-US" altLang="ko-KR" b="1" dirty="0" err="1">
                <a:solidFill>
                  <a:srgbClr val="00B05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postgres:db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-sample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881525"/>
      </p:ext>
    </p:extLst>
  </p:cSld>
  <p:clrMapOvr>
    <a:masterClrMapping/>
  </p:clrMapOvr>
  <p:transition spd="slow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2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間 연결하기가 불편해서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postgres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django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서로 연결하기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3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DF4F6089-5DF6-420C-BA8B-04C95916E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110" y="3315345"/>
            <a:ext cx="3689396" cy="28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E461B427-D052-4CA6-A880-AC4202AB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67" y="4028717"/>
            <a:ext cx="1528825" cy="18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F2F2C58-A962-492F-B5F0-C5355AF91AB6}"/>
              </a:ext>
            </a:extLst>
          </p:cNvPr>
          <p:cNvSpPr/>
          <p:nvPr/>
        </p:nvSpPr>
        <p:spPr bwMode="auto">
          <a:xfrm>
            <a:off x="2339314" y="4856040"/>
            <a:ext cx="1447228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2FB1E-F2D3-4FA5-8BFC-252F5D369AB8}"/>
              </a:ext>
            </a:extLst>
          </p:cNvPr>
          <p:cNvSpPr txBox="1"/>
          <p:nvPr/>
        </p:nvSpPr>
        <p:spPr>
          <a:xfrm>
            <a:off x="1956823" y="5583274"/>
            <a:ext cx="76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8000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3BAB7-741F-4646-87E0-D1B79F1D784C}"/>
              </a:ext>
            </a:extLst>
          </p:cNvPr>
          <p:cNvSpPr txBox="1"/>
          <p:nvPr/>
        </p:nvSpPr>
        <p:spPr>
          <a:xfrm>
            <a:off x="3797450" y="5582755"/>
            <a:ext cx="76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8080 </a:t>
            </a:r>
            <a:endParaRPr lang="ko-KR" altLang="en-US" dirty="0"/>
          </a:p>
        </p:txBody>
      </p:sp>
      <p:pic>
        <p:nvPicPr>
          <p:cNvPr id="17410" name="Picture 2" descr="do web development using python flask and django">
            <a:extLst>
              <a:ext uri="{FF2B5EF4-FFF2-40B4-BE49-F238E27FC236}">
                <a16:creationId xmlns:a16="http://schemas.microsoft.com/office/drawing/2014/main" id="{E3E30D90-5D84-4ACE-87B5-F897876A9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198" y="5121311"/>
            <a:ext cx="1030444" cy="8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E59DF7DD-2277-4321-AD2B-505AFB29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04" y="3355309"/>
            <a:ext cx="3689396" cy="28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File:Postgresql elephant.svg">
            <a:extLst>
              <a:ext uri="{FF2B5EF4-FFF2-40B4-BE49-F238E27FC236}">
                <a16:creationId xmlns:a16="http://schemas.microsoft.com/office/drawing/2014/main" id="{4888870A-BAAE-43BF-9AE5-128EA403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003" y="5121311"/>
            <a:ext cx="970324" cy="10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5D1C9A-DD03-41FA-962B-782D2B4C85E2}"/>
              </a:ext>
            </a:extLst>
          </p:cNvPr>
          <p:cNvSpPr txBox="1"/>
          <p:nvPr/>
        </p:nvSpPr>
        <p:spPr>
          <a:xfrm>
            <a:off x="8416271" y="5472246"/>
            <a:ext cx="110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postgres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BA0B21B-1CF5-4B33-ADC1-1CD266EF33E7}"/>
              </a:ext>
            </a:extLst>
          </p:cNvPr>
          <p:cNvSpPr/>
          <p:nvPr/>
        </p:nvSpPr>
        <p:spPr bwMode="auto">
          <a:xfrm>
            <a:off x="7177427" y="4790482"/>
            <a:ext cx="1447228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3A171A-95B9-4925-9AAE-001167771C8D}"/>
              </a:ext>
            </a:extLst>
          </p:cNvPr>
          <p:cNvSpPr txBox="1"/>
          <p:nvPr/>
        </p:nvSpPr>
        <p:spPr>
          <a:xfrm>
            <a:off x="6845317" y="5554699"/>
            <a:ext cx="76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586834"/>
      </p:ext>
    </p:extLst>
  </p:cSld>
  <p:clrMapOvr>
    <a:masterClrMapping/>
  </p:clrMapOvr>
  <p:transition spd="slow"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3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끼리만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통신할 수 있는 가상 네트워크 환경을 편리하게 관리하고 싶어서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postgres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django1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--rm -d --name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 -e POSTGRES_DB=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djangosample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-e POSTGRES_USER=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sampleuser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 -e POSTGRES_PASSWORD=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samplesecret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endParaRPr lang="en-US" altLang="ko-KR" sz="20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-d --rm --name </a:t>
            </a:r>
            <a:r>
              <a:rPr lang="en-US" altLang="ko-KR" sz="2000" b="1" dirty="0">
                <a:solidFill>
                  <a:srgbClr val="00B05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django1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-p 8000:8000 \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-e DJANGO_DB_HOST=db \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--link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postgres:db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-sample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339190"/>
      </p:ext>
    </p:extLst>
  </p:cSld>
  <p:clrMapOvr>
    <a:masterClrMapping/>
  </p:clrMapOvr>
  <p:transition spd="slow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3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끼리만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통신할 수 있는 가상 네트워크 환경을 편리하게 관리하고 싶어서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postgres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다른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들이 모두 접근할 수 있음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$ docker run -d --rm --name </a:t>
            </a:r>
            <a:r>
              <a:rPr lang="en-US" altLang="ko-KR" sz="2000" b="1" dirty="0">
                <a:solidFill>
                  <a:srgbClr val="00B05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django2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 -p 8001:8000 \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-e DJANGO_DB_HOST=db \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 --link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postgres:db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-sample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896989"/>
      </p:ext>
    </p:extLst>
  </p:cSld>
  <p:clrMapOvr>
    <a:masterClrMapping/>
  </p:clrMapOvr>
  <p:transition spd="slow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3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끼리만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통신할 수 있는 가상 네트워크 환경을 편리하게 관리하고 싶어서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postgres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django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서로 연결하기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150CD3-310F-4A59-ABCE-CDBAF436468F}"/>
              </a:ext>
            </a:extLst>
          </p:cNvPr>
          <p:cNvGrpSpPr/>
          <p:nvPr/>
        </p:nvGrpSpPr>
        <p:grpSpPr>
          <a:xfrm>
            <a:off x="373867" y="3111878"/>
            <a:ext cx="11818133" cy="3405545"/>
            <a:chOff x="373867" y="3111878"/>
            <a:chExt cx="11818133" cy="3405545"/>
          </a:xfrm>
        </p:grpSpPr>
        <p:pic>
          <p:nvPicPr>
            <p:cNvPr id="9" name="Picture 6" descr="Church Clipart Server - Database Server Icon Png (1952x2400), Png Download">
              <a:extLst>
                <a:ext uri="{FF2B5EF4-FFF2-40B4-BE49-F238E27FC236}">
                  <a16:creationId xmlns:a16="http://schemas.microsoft.com/office/drawing/2014/main" id="{E461B427-D052-4CA6-A880-AC4202ABA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67" y="4028717"/>
              <a:ext cx="1528825" cy="187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7F2F2C58-A962-492F-B5F0-C5355AF91AB6}"/>
                </a:ext>
              </a:extLst>
            </p:cNvPr>
            <p:cNvSpPr/>
            <p:nvPr/>
          </p:nvSpPr>
          <p:spPr bwMode="auto">
            <a:xfrm>
              <a:off x="2339314" y="4856040"/>
              <a:ext cx="1447228" cy="428625"/>
            </a:xfrm>
            <a:prstGeom prst="right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C2FB1E-F2D3-4FA5-8BFC-252F5D369AB8}"/>
                </a:ext>
              </a:extLst>
            </p:cNvPr>
            <p:cNvSpPr txBox="1"/>
            <p:nvPr/>
          </p:nvSpPr>
          <p:spPr>
            <a:xfrm>
              <a:off x="1956823" y="5583274"/>
              <a:ext cx="76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8000 </a:t>
              </a:r>
              <a:endParaRPr lang="ko-KR" altLang="en-US" dirty="0"/>
            </a:p>
          </p:txBody>
        </p:sp>
        <p:pic>
          <p:nvPicPr>
            <p:cNvPr id="15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E59DF7DD-2277-4321-AD2B-505AFB290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604" y="3355309"/>
              <a:ext cx="3689396" cy="2870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File:Postgresql elephant.svg">
              <a:extLst>
                <a:ext uri="{FF2B5EF4-FFF2-40B4-BE49-F238E27FC236}">
                  <a16:creationId xmlns:a16="http://schemas.microsoft.com/office/drawing/2014/main" id="{4888870A-BAAE-43BF-9AE5-128EA403A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003" y="5121311"/>
              <a:ext cx="970324" cy="1000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5D1C9A-DD03-41FA-962B-782D2B4C85E2}"/>
                </a:ext>
              </a:extLst>
            </p:cNvPr>
            <p:cNvSpPr txBox="1"/>
            <p:nvPr/>
          </p:nvSpPr>
          <p:spPr>
            <a:xfrm>
              <a:off x="8416271" y="5472246"/>
              <a:ext cx="1108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postgres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BA0B21B-1CF5-4B33-ADC1-1CD266EF33E7}"/>
                </a:ext>
              </a:extLst>
            </p:cNvPr>
            <p:cNvSpPr/>
            <p:nvPr/>
          </p:nvSpPr>
          <p:spPr bwMode="auto">
            <a:xfrm rot="1201592">
              <a:off x="7126007" y="4155093"/>
              <a:ext cx="1447228" cy="428625"/>
            </a:xfrm>
            <a:prstGeom prst="right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13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DF4F6089-5DF6-420C-BA8B-04C95916E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3111878"/>
              <a:ext cx="2542443" cy="1678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E3BAB7-741F-4646-87E0-D1B79F1D784C}"/>
                </a:ext>
              </a:extLst>
            </p:cNvPr>
            <p:cNvSpPr txBox="1"/>
            <p:nvPr/>
          </p:nvSpPr>
          <p:spPr>
            <a:xfrm>
              <a:off x="4070697" y="4411192"/>
              <a:ext cx="698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8080 </a:t>
              </a:r>
              <a:endParaRPr lang="ko-KR" altLang="en-US" dirty="0"/>
            </a:p>
          </p:txBody>
        </p:sp>
        <p:pic>
          <p:nvPicPr>
            <p:cNvPr id="17410" name="Picture 2" descr="do web development using python flask and django">
              <a:extLst>
                <a:ext uri="{FF2B5EF4-FFF2-40B4-BE49-F238E27FC236}">
                  <a16:creationId xmlns:a16="http://schemas.microsoft.com/office/drawing/2014/main" id="{E3E30D90-5D84-4ACE-87B5-F897876A9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182" y="4144650"/>
              <a:ext cx="710101" cy="50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3A171A-95B9-4925-9AAE-001167771C8D}"/>
                </a:ext>
              </a:extLst>
            </p:cNvPr>
            <p:cNvSpPr txBox="1"/>
            <p:nvPr/>
          </p:nvSpPr>
          <p:spPr>
            <a:xfrm>
              <a:off x="6312928" y="4398099"/>
              <a:ext cx="527166" cy="215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db </a:t>
              </a:r>
              <a:endParaRPr lang="ko-KR" altLang="en-US" dirty="0"/>
            </a:p>
          </p:txBody>
        </p:sp>
        <p:pic>
          <p:nvPicPr>
            <p:cNvPr id="20" name="Picture 2" descr="https://miro.medium.com/max/1000/1*lu5prM28fxIlbHmjPT8VIg.jpeg">
              <a:extLst>
                <a:ext uri="{FF2B5EF4-FFF2-40B4-BE49-F238E27FC236}">
                  <a16:creationId xmlns:a16="http://schemas.microsoft.com/office/drawing/2014/main" id="{6D20F18F-4FB5-4980-A082-F155245F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336" y="4838820"/>
              <a:ext cx="2542443" cy="1678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24FF70-FE3A-4BBA-A8B8-E1BBBD21CD17}"/>
                </a:ext>
              </a:extLst>
            </p:cNvPr>
            <p:cNvSpPr txBox="1"/>
            <p:nvPr/>
          </p:nvSpPr>
          <p:spPr>
            <a:xfrm>
              <a:off x="4243283" y="6141448"/>
              <a:ext cx="884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8080 </a:t>
              </a:r>
              <a:endParaRPr lang="ko-KR" altLang="en-US" dirty="0"/>
            </a:p>
          </p:txBody>
        </p:sp>
        <p:pic>
          <p:nvPicPr>
            <p:cNvPr id="22" name="Picture 2" descr="do web development using python flask and django">
              <a:extLst>
                <a:ext uri="{FF2B5EF4-FFF2-40B4-BE49-F238E27FC236}">
                  <a16:creationId xmlns:a16="http://schemas.microsoft.com/office/drawing/2014/main" id="{DE0E414A-906B-4980-BCD0-BBBC172B8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6559" y="5871592"/>
              <a:ext cx="637602" cy="50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A5EBFA-1F3F-4E8F-B600-D6ECDE3E63CB}"/>
                </a:ext>
              </a:extLst>
            </p:cNvPr>
            <p:cNvSpPr txBox="1"/>
            <p:nvPr/>
          </p:nvSpPr>
          <p:spPr>
            <a:xfrm>
              <a:off x="6406198" y="6125041"/>
              <a:ext cx="473343" cy="215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db </a:t>
              </a:r>
              <a:endParaRPr lang="ko-KR" altLang="en-US" dirty="0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15D568A0-31E7-44A7-8C6E-0D90452C5576}"/>
                </a:ext>
              </a:extLst>
            </p:cNvPr>
            <p:cNvSpPr/>
            <p:nvPr/>
          </p:nvSpPr>
          <p:spPr bwMode="auto">
            <a:xfrm rot="20567879">
              <a:off x="7072422" y="5475519"/>
              <a:ext cx="1447228" cy="428625"/>
            </a:xfrm>
            <a:prstGeom prst="right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564427"/>
      </p:ext>
    </p:extLst>
  </p:cSld>
  <p:clrMapOvr>
    <a:masterClrMapping/>
  </p:clrMapOvr>
  <p:transition spd="slow"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74193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3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끼리만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통신할 수 있는 가상 네트워크 환경을 편리하게 관리하고 싶어서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postgres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django1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통신할 수 있는 가상 네트워크 생성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$ docker network ls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 $ docker network create --driver bridge </a:t>
            </a:r>
            <a:r>
              <a:rPr lang="en-US" altLang="ko-KR" sz="2000" b="1" dirty="0">
                <a:solidFill>
                  <a:srgbClr val="00B05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web-service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 $ docker network ls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sz="20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7B116D-18CA-4293-841E-B57CF87F3041}"/>
              </a:ext>
            </a:extLst>
          </p:cNvPr>
          <p:cNvGrpSpPr/>
          <p:nvPr/>
        </p:nvGrpSpPr>
        <p:grpSpPr>
          <a:xfrm>
            <a:off x="304801" y="4429760"/>
            <a:ext cx="11513331" cy="2199640"/>
            <a:chOff x="304801" y="4429760"/>
            <a:chExt cx="11513331" cy="219964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8854213-2803-43F5-A26E-37349639F6C6}"/>
                </a:ext>
              </a:extLst>
            </p:cNvPr>
            <p:cNvSpPr/>
            <p:nvPr/>
          </p:nvSpPr>
          <p:spPr bwMode="auto">
            <a:xfrm>
              <a:off x="304801" y="4625340"/>
              <a:ext cx="11513331" cy="2004060"/>
            </a:xfrm>
            <a:prstGeom prst="rect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8FB3B1-E296-4200-A618-63951B632611}"/>
                </a:ext>
              </a:extLst>
            </p:cNvPr>
            <p:cNvSpPr txBox="1"/>
            <p:nvPr/>
          </p:nvSpPr>
          <p:spPr>
            <a:xfrm>
              <a:off x="5008880" y="4429760"/>
              <a:ext cx="75184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Host</a:t>
              </a:r>
              <a:endParaRPr lang="ko-KR" altLang="en-US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3963E78-A6C6-456C-9348-6565398A97E0}"/>
                </a:ext>
              </a:extLst>
            </p:cNvPr>
            <p:cNvSpPr/>
            <p:nvPr/>
          </p:nvSpPr>
          <p:spPr bwMode="auto">
            <a:xfrm>
              <a:off x="543731" y="5194350"/>
              <a:ext cx="11028509" cy="1236930"/>
            </a:xfrm>
            <a:prstGeom prst="roundRect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666071-FEC1-4CD4-A0AA-D5E12418059B}"/>
                </a:ext>
              </a:extLst>
            </p:cNvPr>
            <p:cNvSpPr txBox="1"/>
            <p:nvPr/>
          </p:nvSpPr>
          <p:spPr>
            <a:xfrm>
              <a:off x="5008880" y="4977418"/>
              <a:ext cx="22352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web-service(bridge)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5402840"/>
      </p:ext>
    </p:extLst>
  </p:cSld>
  <p:clrMapOvr>
    <a:masterClrMapping/>
  </p:clrMapOvr>
  <p:transition spd="slow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74193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3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끼리만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통신할 수 있는 가상 네트워크 환경을 편리하게 관리하고 싶어서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Network Modes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bridge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Network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안에서만 통신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 : 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똑같은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none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사용하지 않음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253393"/>
      </p:ext>
    </p:extLst>
  </p:cSld>
  <p:clrMapOvr>
    <a:masterClrMapping/>
  </p:clrMapOvr>
  <p:transition spd="slow"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74193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3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끼리만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통신할 수 있는 가상 네트워크 환경을 편리하게 관리하고 싶어서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생성한 가상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--rm -d --name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--network web-service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-e POSTGRES_DB=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djangosample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-e POSTGRES_USER=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sampleuser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-e POSTGRES_PASSWORD=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samplesecret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-d --rm --name django1 </a:t>
            </a:r>
            <a:r>
              <a:rPr lang="en-US" altLang="ko-KR" b="1" dirty="0">
                <a:solidFill>
                  <a:srgbClr val="00B05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--network web-service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-p 8000:8000 -e DJANGO_DB_HOST=db --link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postgres:db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-sample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-d --rm --name django2 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-p 8001:8000 -e DJANGO_DB_HOST=db --link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postgres:db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-sample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8863998"/>
      </p:ext>
    </p:extLst>
  </p:cSld>
  <p:clrMapOvr>
    <a:masterClrMapping/>
  </p:clrMapOvr>
  <p:transition spd="slow"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16B0AB70-49E9-42BC-80F0-49BCFC2B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494" y="3765559"/>
            <a:ext cx="2392715" cy="134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35BED68A-BB8C-4193-B600-8E854D63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42" y="3704229"/>
            <a:ext cx="2184793" cy="14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74193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3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끼리만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통신할 수 있는 가상 네트워크 환경을 편리하게 관리하고 싶어서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생성한 가상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EB9ADE-93A5-429E-9065-559EB6CE92AA}"/>
              </a:ext>
            </a:extLst>
          </p:cNvPr>
          <p:cNvSpPr/>
          <p:nvPr/>
        </p:nvSpPr>
        <p:spPr bwMode="auto">
          <a:xfrm>
            <a:off x="373866" y="3559746"/>
            <a:ext cx="11513331" cy="3069654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E85ECF-BBDD-4BB8-BC76-CB31D341D04F}"/>
              </a:ext>
            </a:extLst>
          </p:cNvPr>
          <p:cNvSpPr txBox="1"/>
          <p:nvPr/>
        </p:nvSpPr>
        <p:spPr>
          <a:xfrm>
            <a:off x="734545" y="3375080"/>
            <a:ext cx="75184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Host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694278-05ED-4504-A54F-2DF0A7DD128F}"/>
              </a:ext>
            </a:extLst>
          </p:cNvPr>
          <p:cNvSpPr/>
          <p:nvPr/>
        </p:nvSpPr>
        <p:spPr bwMode="auto">
          <a:xfrm>
            <a:off x="2838450" y="3774072"/>
            <a:ext cx="8802855" cy="1597350"/>
          </a:xfrm>
          <a:prstGeom prst="round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04653-682E-4E9C-A6E2-70DF997E81DF}"/>
              </a:ext>
            </a:extLst>
          </p:cNvPr>
          <p:cNvSpPr txBox="1"/>
          <p:nvPr/>
        </p:nvSpPr>
        <p:spPr>
          <a:xfrm>
            <a:off x="2717034" y="3637145"/>
            <a:ext cx="2235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web-service(bridge)</a:t>
            </a:r>
            <a:endParaRPr lang="ko-KR" altLang="en-US" dirty="0"/>
          </a:p>
        </p:txBody>
      </p:sp>
      <p:pic>
        <p:nvPicPr>
          <p:cNvPr id="13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1412E9F8-B71B-4A35-B410-B19803B1A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43" y="4765659"/>
            <a:ext cx="905342" cy="94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4AC6097-ECA5-45C4-BEAA-56CF899C92A3}"/>
              </a:ext>
            </a:extLst>
          </p:cNvPr>
          <p:cNvSpPr/>
          <p:nvPr/>
        </p:nvSpPr>
        <p:spPr bwMode="auto">
          <a:xfrm>
            <a:off x="2109528" y="4978497"/>
            <a:ext cx="2235200" cy="174020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E57110-E015-426F-AE6F-E9CD67043705}"/>
              </a:ext>
            </a:extLst>
          </p:cNvPr>
          <p:cNvSpPr txBox="1"/>
          <p:nvPr/>
        </p:nvSpPr>
        <p:spPr>
          <a:xfrm>
            <a:off x="2215979" y="5178225"/>
            <a:ext cx="80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8000 </a:t>
            </a:r>
            <a:endParaRPr lang="ko-KR" altLang="en-US" dirty="0"/>
          </a:p>
        </p:txBody>
      </p:sp>
      <p:pic>
        <p:nvPicPr>
          <p:cNvPr id="17" name="Picture 4" descr="File:Postgresql elephant.svg">
            <a:extLst>
              <a:ext uri="{FF2B5EF4-FFF2-40B4-BE49-F238E27FC236}">
                <a16:creationId xmlns:a16="http://schemas.microsoft.com/office/drawing/2014/main" id="{2DAB7C26-06D6-4852-9BD5-0C12D039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483" y="4589964"/>
            <a:ext cx="574608" cy="5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D9388B-AB97-429C-860B-022FFB9F5C6A}"/>
              </a:ext>
            </a:extLst>
          </p:cNvPr>
          <p:cNvSpPr txBox="1"/>
          <p:nvPr/>
        </p:nvSpPr>
        <p:spPr>
          <a:xfrm>
            <a:off x="8747820" y="4696830"/>
            <a:ext cx="117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postgres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3811907-544C-47B6-BF6A-990251B44B11}"/>
              </a:ext>
            </a:extLst>
          </p:cNvPr>
          <p:cNvSpPr/>
          <p:nvPr/>
        </p:nvSpPr>
        <p:spPr bwMode="auto">
          <a:xfrm>
            <a:off x="7389469" y="4572748"/>
            <a:ext cx="1561898" cy="123664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8BEDB3-D031-45FA-B485-6D50EC8908DD}"/>
              </a:ext>
            </a:extLst>
          </p:cNvPr>
          <p:cNvSpPr txBox="1"/>
          <p:nvPr/>
        </p:nvSpPr>
        <p:spPr>
          <a:xfrm>
            <a:off x="4479053" y="4889230"/>
            <a:ext cx="86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8080 </a:t>
            </a:r>
            <a:endParaRPr lang="ko-KR" altLang="en-US" dirty="0"/>
          </a:p>
        </p:txBody>
      </p:sp>
      <p:pic>
        <p:nvPicPr>
          <p:cNvPr id="22" name="Picture 2" descr="do web development using python flask and django">
            <a:extLst>
              <a:ext uri="{FF2B5EF4-FFF2-40B4-BE49-F238E27FC236}">
                <a16:creationId xmlns:a16="http://schemas.microsoft.com/office/drawing/2014/main" id="{C3F27B84-EF31-4C6F-BE26-FE812E0B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34" y="4622409"/>
            <a:ext cx="900205" cy="54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2C4D1B-7430-4662-885E-29400A375F87}"/>
              </a:ext>
            </a:extLst>
          </p:cNvPr>
          <p:cNvSpPr txBox="1"/>
          <p:nvPr/>
        </p:nvSpPr>
        <p:spPr>
          <a:xfrm>
            <a:off x="7110435" y="4696830"/>
            <a:ext cx="900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</a:t>
            </a:r>
            <a:endParaRPr lang="ko-KR" altLang="en-US" dirty="0"/>
          </a:p>
        </p:txBody>
      </p:sp>
      <p:pic>
        <p:nvPicPr>
          <p:cNvPr id="24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C22B2D27-C291-488A-8027-9BCF9485B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356" y="5380428"/>
            <a:ext cx="1966314" cy="110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o web development using python flask and django">
            <a:extLst>
              <a:ext uri="{FF2B5EF4-FFF2-40B4-BE49-F238E27FC236}">
                <a16:creationId xmlns:a16="http://schemas.microsoft.com/office/drawing/2014/main" id="{C47C109B-F38F-46E6-9635-868B9AA8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84" y="5959920"/>
            <a:ext cx="853129" cy="57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2547CB54-8BB3-4DE0-BA77-8112C0ECF9FF}"/>
              </a:ext>
            </a:extLst>
          </p:cNvPr>
          <p:cNvSpPr/>
          <p:nvPr/>
        </p:nvSpPr>
        <p:spPr bwMode="auto">
          <a:xfrm>
            <a:off x="7389469" y="5722997"/>
            <a:ext cx="3051313" cy="394111"/>
          </a:xfrm>
          <a:prstGeom prst="bentUpArrow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곱하기 기호 28">
            <a:extLst>
              <a:ext uri="{FF2B5EF4-FFF2-40B4-BE49-F238E27FC236}">
                <a16:creationId xmlns:a16="http://schemas.microsoft.com/office/drawing/2014/main" id="{197862F1-1AAE-418B-AA8D-B0A4A6FA7250}"/>
              </a:ext>
            </a:extLst>
          </p:cNvPr>
          <p:cNvSpPr/>
          <p:nvPr/>
        </p:nvSpPr>
        <p:spPr bwMode="auto">
          <a:xfrm>
            <a:off x="8490567" y="5648209"/>
            <a:ext cx="921600" cy="816760"/>
          </a:xfrm>
          <a:prstGeom prst="mathMultiply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82306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2921AB-DD33-4AFC-B1A6-DAF8C374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Cloud Computing? (Cont.)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F18906-05EE-4633-B7B6-8031CC90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85" y="1209820"/>
            <a:ext cx="6464629" cy="5091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343997-90A2-4667-88A5-58F6C09E0DBF}"/>
              </a:ext>
            </a:extLst>
          </p:cNvPr>
          <p:cNvSpPr txBox="1"/>
          <p:nvPr/>
        </p:nvSpPr>
        <p:spPr>
          <a:xfrm>
            <a:off x="2863685" y="6629400"/>
            <a:ext cx="5849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3"/>
              </a:rPr>
              <a:t>https://www.rishabhsoft.com/blog/basics-of-cloud-computing-deployment-and-service-models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97201585"/>
      </p:ext>
    </p:extLst>
  </p:cSld>
  <p:clrMapOvr>
    <a:masterClrMapping/>
  </p:clrMapOvr>
  <p:transition spd="slow"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74193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3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끼리만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통신할 수 있는 가상 네트워크 환경을 편리하게 관리하고 싶어서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생성한 가상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7525D1-00E9-4070-87A7-08C13D30F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3429000"/>
            <a:ext cx="11162366" cy="56197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159198993"/>
      </p:ext>
    </p:extLst>
  </p:cSld>
  <p:clrMapOvr>
    <a:masterClrMapping/>
  </p:clrMapOvr>
  <p:transition spd="slow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74193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4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모든 것을 간단한 명령어로 관리하고 싶어서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명령어와 종료 명령어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network create --driver bridge web-service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--rm -d --name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--network web-service 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-p 5432:5432 -e POSTGRES_DB=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djangosample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-e POSTGRES_USER=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sampleuser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-e POSTGRES_PASSWORD=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samplesecret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	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-d --rm --name django1 --network web-service \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-p 8000:8000 -e DJANGO_DB_HOST=db --link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postgres:db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-sample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kill django1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network rm web-service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7186607"/>
      </p:ext>
    </p:extLst>
  </p:cSld>
  <p:clrMapOvr>
    <a:masterClrMapping/>
  </p:clrMapOvr>
  <p:transition spd="slow"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74193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4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모든 것을 간단한 명령어로 관리하고 싶어서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67A342-2428-40BF-8966-738838A23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4" y="228599"/>
            <a:ext cx="6610663" cy="640080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619714697"/>
      </p:ext>
    </p:extLst>
  </p:cSld>
  <p:clrMapOvr>
    <a:masterClrMapping/>
  </p:clrMapOvr>
  <p:transition spd="slow"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74193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 startAt="4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모든 것을 간단한 명령어로 관리하고 싶어서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실행하고 종료하기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docker-compose up -d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docker-compose down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527B05-8763-4B3C-862B-D23C0ACF1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51" y="2732830"/>
            <a:ext cx="5449750" cy="4019054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37745335"/>
      </p:ext>
    </p:extLst>
  </p:cSld>
  <p:clrMapOvr>
    <a:masterClrMapping/>
  </p:clrMapOvr>
  <p:transition spd="slow"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050" y="3341047"/>
            <a:ext cx="9973899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Lab11. Docker Compose</a:t>
            </a:r>
            <a:r>
              <a:rPr lang="ko-KR" alt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b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사용하는 이유</a:t>
            </a:r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8246301"/>
      </p:ext>
    </p:extLst>
  </p:cSld>
  <p:clrMapOvr>
    <a:masterClrMapping/>
  </p:clrMapOvr>
  <p:transition>
    <p:strips dir="rd"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run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nginx:latest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Listening Port : 80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 Connection Port : 8080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index.html : &lt;font size=‘7’ color=‘red’&gt;Hello Docker Compose&lt;/font&gt;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 Directory : /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/share/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/html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6137932"/>
      </p:ext>
    </p:extLst>
  </p:cSld>
  <p:clrMapOvr>
    <a:masterClrMapping/>
  </p:clrMapOvr>
  <p:transition spd="slow"/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2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B93FAD-128A-4867-BDFC-6DAB0AE15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94" y="3047496"/>
            <a:ext cx="9522688" cy="200859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92669627"/>
      </p:ext>
    </p:extLst>
  </p:cSld>
  <p:clrMapOvr>
    <a:masterClrMapping/>
  </p:clrMapOvr>
  <p:transition spd="slow"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3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테스트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10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$ docker run –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8080:80 –name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webserver web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5088097"/>
      </p:ext>
    </p:extLst>
  </p:cSld>
  <p:clrMapOvr>
    <a:masterClrMapping/>
  </p:clrMapOvr>
  <p:transition spd="slow"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4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E1551A-A193-4608-AA85-D6D853EE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62" y="3110101"/>
            <a:ext cx="5233040" cy="296684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72736155"/>
      </p:ext>
    </p:extLst>
  </p:cSld>
  <p:clrMapOvr>
    <a:masterClrMapping/>
  </p:clrMapOvr>
  <p:transition spd="slow"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5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수정하기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100000"/>
              <a:buNone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3E36CA-73F8-41EB-A3D3-ABD845A7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15" y="3095571"/>
            <a:ext cx="9644564" cy="1924103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DD7BC4-1E6A-4641-8B78-587EC2D861A7}"/>
              </a:ext>
            </a:extLst>
          </p:cNvPr>
          <p:cNvSpPr/>
          <p:nvPr/>
        </p:nvSpPr>
        <p:spPr bwMode="auto">
          <a:xfrm>
            <a:off x="2495550" y="4476750"/>
            <a:ext cx="3209925" cy="4191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330441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281" y="2954667"/>
            <a:ext cx="8657438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Lab. </a:t>
            </a:r>
            <a:r>
              <a:rPr lang="en-US" altLang="ko-KR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Creating Linux Server Instance on AWS EC2</a:t>
            </a:r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263394"/>
      </p:ext>
    </p:extLst>
  </p:cSld>
  <p:clrMapOvr>
    <a:masterClrMapping/>
  </p:clrMapOvr>
  <p:transition>
    <p:strips dir="rd"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6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docker-compose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10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docker-compose up -d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061242"/>
      </p:ext>
    </p:extLst>
  </p:cSld>
  <p:clrMapOvr>
    <a:masterClrMapping/>
  </p:clrMapOvr>
  <p:transition spd="slow"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35" y="2946600"/>
            <a:ext cx="10533529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Lab12. Docker Compose </a:t>
            </a:r>
            <a:r>
              <a:rPr lang="ko-KR" alt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실습하기</a:t>
            </a:r>
            <a:r>
              <a:rPr lang="en-US" altLang="ko-KR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236817"/>
      </p:ext>
    </p:extLst>
  </p:cSld>
  <p:clrMapOvr>
    <a:masterClrMapping/>
  </p:clrMapOvr>
  <p:transition>
    <p:strips dir="rd"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확장자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yml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키와 값은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기호로 구분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Block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안에서는 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두 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들여쓰기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목록은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–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기호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주석은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#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Syntax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B87310-203D-4C6E-9F29-E0C41788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1778466"/>
            <a:ext cx="5822550" cy="330106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69951659"/>
      </p:ext>
    </p:extLst>
  </p:cSld>
  <p:clrMapOvr>
    <a:masterClrMapping/>
  </p:clrMapOvr>
  <p:transition spd="slow"/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3579008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YAML File Sample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A list of fruits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­­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Apple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Orange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Strawberry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Mango 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Syntax </a:t>
            </a: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A0FB4C5-EBF5-458C-8216-183CB304BDE2}"/>
              </a:ext>
            </a:extLst>
          </p:cNvPr>
          <p:cNvSpPr txBox="1">
            <a:spLocks/>
          </p:cNvSpPr>
          <p:nvPr/>
        </p:nvSpPr>
        <p:spPr>
          <a:xfrm>
            <a:off x="3812391" y="1855218"/>
            <a:ext cx="423623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YAML File Sample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Dictionary 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An employee record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­­martin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Martin Henry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Developer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level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Senior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C3DB5E3D-1928-4B11-B3E1-7BDF1990E4EB}"/>
              </a:ext>
            </a:extLst>
          </p:cNvPr>
          <p:cNvSpPr txBox="1">
            <a:spLocks/>
          </p:cNvSpPr>
          <p:nvPr/>
        </p:nvSpPr>
        <p:spPr>
          <a:xfrm>
            <a:off x="7706529" y="1855218"/>
            <a:ext cx="423623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YAML File Sample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Complicated Data 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Employees record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­­Martin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Martin Henry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Developer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skills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      -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      -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      -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Kaly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name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Kaly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Smith</a:t>
            </a: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job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Designer</a:t>
            </a:r>
          </a:p>
        </p:txBody>
      </p:sp>
    </p:spTree>
    <p:extLst>
      <p:ext uri="{BB962C8B-B14F-4D97-AF65-F5344CB8AC3E}">
        <p14:creationId xmlns:p14="http://schemas.microsoft.com/office/powerpoint/2010/main" val="2732799519"/>
      </p:ext>
    </p:extLst>
  </p:cSld>
  <p:clrMapOvr>
    <a:masterClrMapping/>
  </p:clrMapOvr>
  <p:transition spd="slow"/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version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version : ‘3’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파일의 명세서 버전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버전에 따라 지원하는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Engine Version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다름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547405"/>
      </p:ext>
    </p:extLst>
  </p:cSld>
  <p:clrMapOvr>
    <a:masterClrMapping/>
  </p:clrMapOvr>
  <p:transition spd="slow"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postgres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…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… 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run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--name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의미 같음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426113"/>
      </p:ext>
    </p:extLst>
  </p:cSld>
  <p:clrMapOvr>
    <a:masterClrMapping/>
  </p:clrMapOvr>
  <p:transition spd="slow"/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image: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-sample 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사용할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생략하면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latest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없으면 자동으로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pull 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14342"/>
      </p:ext>
    </p:extLst>
  </p:cSld>
  <p:clrMapOvr>
    <a:masterClrMapping/>
  </p:clrMapOvr>
  <p:transition spd="slow"/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nginx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build: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때 사용했던 경로와 같은 의미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build –t sample:1 </a:t>
            </a:r>
            <a:r>
              <a:rPr lang="en-US" altLang="ko-KR" sz="4000" b="1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  <a:endParaRPr lang="en-US" altLang="ko-KR" b="1" dirty="0">
              <a:solidFill>
                <a:srgbClr val="0070C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828695"/>
      </p:ext>
    </p:extLst>
  </p:cSld>
  <p:clrMapOvr>
    <a:masterClrMapping/>
  </p:clrMapOvr>
  <p:transition spd="slow"/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context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build: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 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context: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  dockerfile: ./compose/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/Dockerfile-dev 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자체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속성 대신 사용</a:t>
            </a:r>
            <a:endParaRPr lang="en-US" altLang="ko-KR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여기에 사용할 별도의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파일이 필요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399148"/>
      </p:ext>
    </p:extLst>
  </p:cSld>
  <p:clrMapOvr>
    <a:masterClrMapping/>
  </p:clrMapOvr>
  <p:transition spd="slow"/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command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entrypoint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app: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image: node:12-alpine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command: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sh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–c “yarn install &amp;&amp; yarn run dev”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실행될 명령어 지정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command/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entrypoint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거의 같음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23487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311" y="2954667"/>
            <a:ext cx="6955378" cy="576063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Virtualization Concepts</a:t>
            </a:r>
          </a:p>
        </p:txBody>
      </p:sp>
    </p:spTree>
    <p:extLst>
      <p:ext uri="{BB962C8B-B14F-4D97-AF65-F5344CB8AC3E}">
        <p14:creationId xmlns:p14="http://schemas.microsoft.com/office/powerpoint/2010/main" val="3838113217"/>
      </p:ext>
    </p:extLst>
  </p:cSld>
  <p:clrMapOvr>
    <a:masterClrMapping/>
  </p:clrMapOvr>
  <p:transition>
    <p:strips dir="rd"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…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ports: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  - “8080:80”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연결할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Port(s)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{Host Port} : {Container Port} 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612622"/>
      </p:ext>
    </p:extLst>
  </p:cSld>
  <p:clrMapOvr>
    <a:masterClrMapping/>
  </p:clrMapOvr>
  <p:transition spd="slow"/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environment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…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environment: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  - MYSQL_ROOT_PASSWORD=password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사용할 환경변수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이름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: {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292770"/>
      </p:ext>
    </p:extLst>
  </p:cSld>
  <p:clrMapOvr>
    <a:masterClrMapping/>
  </p:clrMapOvr>
  <p:transition spd="slow"/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volumes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…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volumes: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  - ./app:/app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Mount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하려는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Director[y,(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ies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{Host</a:t>
            </a:r>
            <a:r>
              <a:rPr lang="ko-KR" altLang="en-US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Directory} : {Container</a:t>
            </a:r>
            <a:r>
              <a:rPr lang="ko-KR" altLang="en-US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</a:rPr>
              <a:t>Directory}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06700"/>
      </p:ext>
    </p:extLst>
  </p:cSld>
  <p:clrMapOvr>
    <a:masterClrMapping/>
  </p:clrMapOvr>
  <p:transition spd="slow"/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…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…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link: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  -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mysql:db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연결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: {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참조할 이름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488875"/>
      </p:ext>
    </p:extLst>
  </p:cSld>
  <p:clrMapOvr>
    <a:masterClrMapping/>
  </p:clrMapOvr>
  <p:transition spd="slow"/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nginx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build: .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expose: 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  - “8080”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공개하지 않고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공개한다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직접 연결되지 않고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등으로 연결된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Container-Container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통신만이 필요한 경우 등에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065733"/>
      </p:ext>
    </p:extLst>
  </p:cSld>
  <p:clrMapOvr>
    <a:masterClrMapping/>
  </p:clrMapOvr>
  <p:transition spd="slow"/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depends_on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…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django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…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b="1" dirty="0" err="1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depend_on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  -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mysql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의존성 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694135"/>
      </p:ext>
    </p:extLst>
  </p:cSld>
  <p:clrMapOvr>
    <a:masterClrMapping/>
  </p:clrMapOvr>
  <p:transition spd="slow"/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6" y="1855219"/>
            <a:ext cx="11274401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restart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services: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db: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image: mysql:5.7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</a:t>
            </a:r>
            <a:r>
              <a:rPr lang="en-US" altLang="ko-KR" b="1" dirty="0">
                <a:solidFill>
                  <a:srgbClr val="0070C0"/>
                </a:solidFill>
                <a:latin typeface="Lucida Console" panose="020B060904050402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restart: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always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종료될 때 적용할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restart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재시작 안됨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always :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수동으로 끄지 전까지 항상 재시작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on-failure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있을 시 재시작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작성법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033125"/>
      </p:ext>
    </p:extLst>
  </p:cSld>
  <p:clrMapOvr>
    <a:masterClrMapping/>
  </p:clrMapOvr>
  <p:transition spd="slow"/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WordPress Container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Listening Port : 80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WORDPRESS_DB_HOST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WORDPRESS_DB_USER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WORDPRESS_DB_PASSWORD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WORDPRESS_DB_NAME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1058901"/>
      </p:ext>
    </p:extLst>
  </p:cSld>
  <p:clrMapOvr>
    <a:masterClrMapping/>
  </p:clrMapOvr>
  <p:transition spd="slow"/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2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 Container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mariadb:10.6.4-focal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Listening Port : 3306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MYSQL_ROOT_PASSWORD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somewordpress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MYSQL_DATABASE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MYSQL_USER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MYSQL_PASSWORD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Directory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/var/lib/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0B3A9E-0365-47D0-ADBB-49F539197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762" y="147637"/>
            <a:ext cx="35337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05738"/>
      </p:ext>
    </p:extLst>
  </p:cSld>
  <p:clrMapOvr>
    <a:masterClrMapping/>
  </p:clrMapOvr>
  <p:transition spd="slow"/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10" y="2955564"/>
            <a:ext cx="10432780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Lab13. Docker Compose </a:t>
            </a:r>
            <a:r>
              <a:rPr lang="ko-KR" alt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실습하기</a:t>
            </a:r>
            <a:r>
              <a:rPr lang="en-US" altLang="ko-KR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6607101"/>
      </p:ext>
    </p:extLst>
  </p:cSld>
  <p:clrMapOvr>
    <a:masterClrMapping/>
  </p:clrMapOvr>
  <p:transition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너무 너무 복잡 복잡하다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E78C7-CA38-47D5-8E57-7F8343C53FD4}"/>
              </a:ext>
            </a:extLst>
          </p:cNvPr>
          <p:cNvSpPr txBox="1"/>
          <p:nvPr/>
        </p:nvSpPr>
        <p:spPr>
          <a:xfrm>
            <a:off x="2762250" y="6642556"/>
            <a:ext cx="3322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2"/>
              </a:rPr>
              <a:t>https://subicura.com/2017/01/19/docker-guide-for-beginners-1.html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14338" name="Picture 2" descr="복잡하고 어려운 서버관리">
            <a:extLst>
              <a:ext uri="{FF2B5EF4-FFF2-40B4-BE49-F238E27FC236}">
                <a16:creationId xmlns:a16="http://schemas.microsoft.com/office/drawing/2014/main" id="{7FCC49CB-1749-4CB2-AB74-68286009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657928"/>
            <a:ext cx="66675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257504"/>
      </p:ext>
    </p:extLst>
  </p:cSld>
  <p:clrMapOvr>
    <a:masterClrMapping/>
  </p:clrMapOvr>
  <p:transition spd="slow"/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(https://docs.docker.com/compose/reference/)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E56890-882C-43EA-A045-DF4930223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" y="1778466"/>
            <a:ext cx="5705444" cy="49656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8384FC-281B-4AAE-A7DC-7A11E60F8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59" y="1783928"/>
            <a:ext cx="6107203" cy="496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0124"/>
      </p:ext>
    </p:extLst>
  </p:cSld>
  <p:clrMapOvr>
    <a:masterClrMapping/>
  </p:clrMapOvr>
  <p:transition spd="slow"/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pull [service]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build [service]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build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build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up [service]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--build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 빌드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--force-recreate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새로 생성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--d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Daemon Mode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docker run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동일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7872711"/>
      </p:ext>
    </p:extLst>
  </p:cSld>
  <p:clrMapOvr>
    <a:masterClrMapping/>
  </p:clrMapOvr>
  <p:transition spd="slow"/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ps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실행중인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목록을 보여줌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logs [service]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보기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-f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계속 보기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logs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logs -f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top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내에서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실행중인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보여줌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182122"/>
      </p:ext>
    </p:extLst>
  </p:cSld>
  <p:clrMapOvr>
    <a:masterClrMapping/>
  </p:clrMapOvr>
  <p:transition spd="slow"/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run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{service}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{command}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하나 더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-e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-p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port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--rm :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종료시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자동으로 삭제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exec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{container}{command}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명령어를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-e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exec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bash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5037262"/>
      </p:ext>
    </p:extLst>
  </p:cSld>
  <p:clrMapOvr>
    <a:masterClrMapping/>
  </p:clrMapOvr>
  <p:transition spd="slow"/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down [service]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멈추고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Stop + kill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-v : Docker Volume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함께 삭제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down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restart [service]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restart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restart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9102550"/>
      </p:ext>
    </p:extLst>
  </p:cSld>
  <p:clrMapOvr>
    <a:masterClrMapping/>
  </p:clrMapOvr>
  <p:transition spd="slow"/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stop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[service]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stop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stop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docker-compose start [service]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start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docker-compose start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wordpress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docker-compose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2347023"/>
      </p:ext>
    </p:extLst>
  </p:cSld>
  <p:clrMapOvr>
    <a:masterClrMapping/>
  </p:clrMapOvr>
  <p:transition spd="slow"/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32" y="3140968"/>
            <a:ext cx="9345335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Lab14. docker-compose </a:t>
            </a:r>
            <a:b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Commands </a:t>
            </a:r>
          </a:p>
        </p:txBody>
      </p:sp>
    </p:spTree>
    <p:extLst>
      <p:ext uri="{BB962C8B-B14F-4D97-AF65-F5344CB8AC3E}">
        <p14:creationId xmlns:p14="http://schemas.microsoft.com/office/powerpoint/2010/main" val="1667958151"/>
      </p:ext>
    </p:extLst>
  </p:cSld>
  <p:clrMapOvr>
    <a:masterClrMapping/>
  </p:clrMapOvr>
  <p:transition>
    <p:strips dir="rd"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 App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 Container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Connection Port : 5000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Redis Host Name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redis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Redis Container</a:t>
            </a: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redis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2960504"/>
      </p:ext>
    </p:extLst>
  </p:cSld>
  <p:clrMapOvr>
    <a:masterClrMapping/>
  </p:clrMapOvr>
  <p:transition spd="slow"/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 App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3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app.py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C9D6F-771A-4B8D-B37B-80972D83DB21}"/>
              </a:ext>
            </a:extLst>
          </p:cNvPr>
          <p:cNvSpPr txBox="1"/>
          <p:nvPr/>
        </p:nvSpPr>
        <p:spPr>
          <a:xfrm>
            <a:off x="2619374" y="2381250"/>
            <a:ext cx="6591301" cy="43396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time</a:t>
            </a:r>
          </a:p>
          <a:p>
            <a:endParaRPr lang="en-US" altLang="ko-KR" sz="1200" dirty="0"/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redis</a:t>
            </a:r>
            <a:endParaRPr lang="en-US" altLang="ko-KR" sz="1200" dirty="0"/>
          </a:p>
          <a:p>
            <a:r>
              <a:rPr lang="en-US" altLang="ko-KR" sz="1200" dirty="0"/>
              <a:t>from flask import Flask</a:t>
            </a:r>
          </a:p>
          <a:p>
            <a:endParaRPr lang="en-US" altLang="ko-KR" sz="1200" dirty="0"/>
          </a:p>
          <a:p>
            <a:r>
              <a:rPr lang="en-US" altLang="ko-KR" sz="1200" dirty="0"/>
              <a:t>app = Flask(__name__)</a:t>
            </a:r>
          </a:p>
          <a:p>
            <a:r>
              <a:rPr lang="en-US" altLang="ko-KR" sz="1200" dirty="0"/>
              <a:t>cache = </a:t>
            </a:r>
            <a:r>
              <a:rPr lang="en-US" altLang="ko-KR" sz="1200" dirty="0" err="1"/>
              <a:t>redis.Redis</a:t>
            </a:r>
            <a:r>
              <a:rPr lang="en-US" altLang="ko-KR" sz="1200" dirty="0"/>
              <a:t>(host='</a:t>
            </a:r>
            <a:r>
              <a:rPr lang="en-US" altLang="ko-KR" sz="1200" dirty="0" err="1"/>
              <a:t>redis</a:t>
            </a:r>
            <a:r>
              <a:rPr lang="en-US" altLang="ko-KR" sz="1200" dirty="0"/>
              <a:t>', port=6379)</a:t>
            </a:r>
          </a:p>
          <a:p>
            <a:endParaRPr lang="en-US" altLang="ko-KR" sz="1200" dirty="0"/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get_hit_count</a:t>
            </a:r>
            <a:r>
              <a:rPr lang="en-US" altLang="ko-KR" sz="1200" dirty="0"/>
              <a:t>():</a:t>
            </a:r>
          </a:p>
          <a:p>
            <a:r>
              <a:rPr lang="en-US" altLang="ko-KR" sz="1200" dirty="0"/>
              <a:t>    retries = 5</a:t>
            </a:r>
          </a:p>
          <a:p>
            <a:r>
              <a:rPr lang="en-US" altLang="ko-KR" sz="1200" dirty="0"/>
              <a:t>    while True:</a:t>
            </a:r>
          </a:p>
          <a:p>
            <a:r>
              <a:rPr lang="en-US" altLang="ko-KR" sz="1200" dirty="0"/>
              <a:t>        try:</a:t>
            </a:r>
          </a:p>
          <a:p>
            <a:r>
              <a:rPr lang="en-US" altLang="ko-KR" sz="1200" dirty="0"/>
              <a:t>            return </a:t>
            </a:r>
            <a:r>
              <a:rPr lang="en-US" altLang="ko-KR" sz="1200" dirty="0" err="1"/>
              <a:t>cache.incr</a:t>
            </a:r>
            <a:r>
              <a:rPr lang="en-US" altLang="ko-KR" sz="1200" dirty="0"/>
              <a:t>('hits')</a:t>
            </a:r>
          </a:p>
          <a:p>
            <a:r>
              <a:rPr lang="en-US" altLang="ko-KR" sz="1200" dirty="0"/>
              <a:t>        except </a:t>
            </a:r>
            <a:r>
              <a:rPr lang="en-US" altLang="ko-KR" sz="1200" dirty="0" err="1"/>
              <a:t>redis.exceptions.ConnectionError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exc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            if retries == 0:</a:t>
            </a:r>
          </a:p>
          <a:p>
            <a:r>
              <a:rPr lang="en-US" altLang="ko-KR" sz="1200" dirty="0"/>
              <a:t>                raise </a:t>
            </a:r>
            <a:r>
              <a:rPr lang="en-US" altLang="ko-KR" sz="1200" dirty="0" err="1"/>
              <a:t>exc</a:t>
            </a:r>
            <a:endParaRPr lang="en-US" altLang="ko-KR" sz="1200" dirty="0"/>
          </a:p>
          <a:p>
            <a:r>
              <a:rPr lang="en-US" altLang="ko-KR" sz="1200" dirty="0"/>
              <a:t>            retries -= 1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time.sleep</a:t>
            </a:r>
            <a:r>
              <a:rPr lang="en-US" altLang="ko-KR" sz="1200" dirty="0"/>
              <a:t>(0.5)</a:t>
            </a:r>
          </a:p>
          <a:p>
            <a:endParaRPr lang="en-US" altLang="ko-KR" sz="1200" dirty="0"/>
          </a:p>
          <a:p>
            <a:r>
              <a:rPr lang="en-US" altLang="ko-KR" sz="1200" dirty="0"/>
              <a:t>@</a:t>
            </a:r>
            <a:r>
              <a:rPr lang="en-US" altLang="ko-KR" sz="1200" dirty="0" err="1"/>
              <a:t>app.route</a:t>
            </a:r>
            <a:r>
              <a:rPr lang="en-US" altLang="ko-KR" sz="1200" dirty="0"/>
              <a:t>('/')</a:t>
            </a:r>
          </a:p>
          <a:p>
            <a:r>
              <a:rPr lang="en-US" altLang="ko-KR" sz="1200" dirty="0"/>
              <a:t>def hello():</a:t>
            </a:r>
          </a:p>
          <a:p>
            <a:r>
              <a:rPr lang="en-US" altLang="ko-KR" sz="1200" dirty="0"/>
              <a:t>    count = </a:t>
            </a:r>
            <a:r>
              <a:rPr lang="en-US" altLang="ko-KR" sz="1200" dirty="0" err="1"/>
              <a:t>get_hit_count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    return 'Hello World! I have been seen {} times.\</a:t>
            </a:r>
            <a:r>
              <a:rPr lang="en-US" altLang="ko-KR" sz="1200" dirty="0" err="1"/>
              <a:t>n'.format</a:t>
            </a:r>
            <a:r>
              <a:rPr lang="en-US" altLang="ko-KR" sz="1200" dirty="0"/>
              <a:t>(count)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9191372"/>
      </p:ext>
    </p:extLst>
  </p:cSld>
  <p:clrMapOvr>
    <a:masterClrMapping/>
  </p:clrMapOvr>
  <p:transition spd="slow"/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 App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4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requirements.txt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C9D6F-771A-4B8D-B37B-80972D83DB21}"/>
              </a:ext>
            </a:extLst>
          </p:cNvPr>
          <p:cNvSpPr txBox="1"/>
          <p:nvPr/>
        </p:nvSpPr>
        <p:spPr>
          <a:xfrm>
            <a:off x="1304925" y="2890391"/>
            <a:ext cx="4581526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flask</a:t>
            </a:r>
          </a:p>
          <a:p>
            <a:r>
              <a:rPr lang="en-US" altLang="ko-KR" sz="3200" dirty="0" err="1"/>
              <a:t>redis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92010566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470D0E-2FEF-4DF4-A0D8-F690DB8AE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실습 환경</a:t>
            </a:r>
            <a:endParaRPr lang="en-US" sz="3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9C72559-A6E2-442C-8716-35BBBEFD2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268417"/>
            <a:ext cx="11480800" cy="4827587"/>
          </a:xfrm>
        </p:spPr>
        <p:txBody>
          <a:bodyPr/>
          <a:lstStyle/>
          <a:p>
            <a:r>
              <a:rPr lang="en-US" sz="3200" dirty="0"/>
              <a:t>Docker</a:t>
            </a:r>
            <a:r>
              <a:rPr lang="ko-KR" altLang="en-US" sz="3200" dirty="0"/>
              <a:t> </a:t>
            </a:r>
            <a:r>
              <a:rPr lang="en-US" altLang="ko-KR" sz="3200" dirty="0"/>
              <a:t>on</a:t>
            </a:r>
            <a:r>
              <a:rPr lang="ko-KR" altLang="en-US" sz="3200" dirty="0"/>
              <a:t> </a:t>
            </a:r>
            <a:r>
              <a:rPr lang="en-US" altLang="ko-KR" sz="3200" dirty="0">
                <a:hlinkClick r:id="rId2"/>
              </a:rPr>
              <a:t>Ubuntu</a:t>
            </a:r>
            <a:r>
              <a:rPr lang="ko-KR" altLang="en-US" sz="3200" dirty="0">
                <a:hlinkClick r:id="rId2"/>
              </a:rPr>
              <a:t> </a:t>
            </a:r>
            <a:r>
              <a:rPr lang="en-US" altLang="ko-KR" sz="3200" dirty="0">
                <a:hlinkClick r:id="rId2"/>
              </a:rPr>
              <a:t>22.04 LTS</a:t>
            </a:r>
            <a:r>
              <a:rPr lang="en-US" altLang="ko-KR" sz="3200" dirty="0"/>
              <a:t> at Oracle VirtualBox</a:t>
            </a:r>
          </a:p>
          <a:p>
            <a:r>
              <a:rPr lang="en-US" sz="3200" dirty="0"/>
              <a:t>Docker for Windows + WSL2 on Windows 10</a:t>
            </a:r>
          </a:p>
          <a:p>
            <a:r>
              <a:rPr lang="en-US" sz="3200" dirty="0"/>
              <a:t>Docker on </a:t>
            </a:r>
            <a:r>
              <a:rPr lang="en-US" sz="3200" dirty="0">
                <a:hlinkClick r:id="rId2"/>
              </a:rPr>
              <a:t>Ubuntu 22.04 LTS</a:t>
            </a:r>
            <a:r>
              <a:rPr lang="en-US" sz="3200" dirty="0"/>
              <a:t> at AWS EC2</a:t>
            </a:r>
          </a:p>
          <a:p>
            <a:r>
              <a:rPr lang="en-US" sz="3200" dirty="0"/>
              <a:t>SSH Client Tools : </a:t>
            </a:r>
            <a:r>
              <a:rPr lang="en-US" sz="3200" dirty="0">
                <a:hlinkClick r:id="rId3"/>
              </a:rPr>
              <a:t>PuTTY</a:t>
            </a:r>
            <a:r>
              <a:rPr lang="en-US" sz="3200" dirty="0"/>
              <a:t>, </a:t>
            </a:r>
            <a:r>
              <a:rPr lang="en-US" sz="3200" dirty="0">
                <a:hlinkClick r:id="rId4"/>
              </a:rPr>
              <a:t>Xshell</a:t>
            </a:r>
            <a:r>
              <a:rPr lang="en-US" sz="3200" dirty="0"/>
              <a:t>, </a:t>
            </a:r>
            <a:r>
              <a:rPr lang="en-US" sz="3200" dirty="0">
                <a:hlinkClick r:id="rId5"/>
              </a:rPr>
              <a:t>MobaXterm</a:t>
            </a:r>
            <a:r>
              <a:rPr lang="en-US" sz="3200" dirty="0"/>
              <a:t>, </a:t>
            </a:r>
            <a:r>
              <a:rPr lang="en-US" sz="3200" dirty="0">
                <a:hlinkClick r:id="rId6"/>
              </a:rPr>
              <a:t>Tabby</a:t>
            </a:r>
            <a:r>
              <a:rPr lang="en-US" sz="3200" dirty="0"/>
              <a:t>, etc.</a:t>
            </a:r>
          </a:p>
          <a:p>
            <a:r>
              <a:rPr lang="en-US" sz="3200" dirty="0">
                <a:hlinkClick r:id="rId7"/>
              </a:rPr>
              <a:t>MySQL Workbench CE</a:t>
            </a:r>
            <a:endParaRPr lang="en-US" sz="3200" dirty="0"/>
          </a:p>
          <a:p>
            <a:r>
              <a:rPr lang="en-US" sz="3200" dirty="0">
                <a:hlinkClick r:id="rId8"/>
              </a:rPr>
              <a:t>Google Chrome</a:t>
            </a:r>
            <a:r>
              <a:rPr lang="en-US" sz="3200" dirty="0"/>
              <a:t> or </a:t>
            </a:r>
            <a:r>
              <a:rPr lang="en-US" sz="3200" dirty="0">
                <a:hlinkClick r:id="rId9"/>
              </a:rPr>
              <a:t>Mozilla Firefox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741335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이상과 현실의 차이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E78C7-CA38-47D5-8E57-7F8343C53FD4}"/>
              </a:ext>
            </a:extLst>
          </p:cNvPr>
          <p:cNvSpPr txBox="1"/>
          <p:nvPr/>
        </p:nvSpPr>
        <p:spPr>
          <a:xfrm>
            <a:off x="0" y="6617855"/>
            <a:ext cx="3322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</a:t>
            </a:r>
            <a:r>
              <a:rPr lang="ko-KR" altLang="en-US" sz="800" dirty="0" err="1"/>
              <a:t>도커란</a:t>
            </a:r>
            <a:r>
              <a:rPr lang="ko-KR" altLang="en-US" sz="800" dirty="0"/>
              <a:t> 무엇인가“</a:t>
            </a:r>
            <a:r>
              <a:rPr lang="en-US" altLang="ko-KR" sz="800" dirty="0"/>
              <a:t>, </a:t>
            </a:r>
            <a:r>
              <a:rPr lang="en-US" altLang="ko-KR" sz="800" dirty="0">
                <a:hlinkClick r:id="rId2"/>
              </a:rPr>
              <a:t>https://www.inflearn.com/course/</a:t>
            </a:r>
            <a:r>
              <a:rPr lang="ko-KR" altLang="en-US" sz="800" dirty="0">
                <a:hlinkClick r:id="rId2"/>
              </a:rPr>
              <a:t>도커</a:t>
            </a:r>
            <a:r>
              <a:rPr lang="en-US" altLang="ko-KR" sz="800" dirty="0">
                <a:hlinkClick r:id="rId2"/>
              </a:rPr>
              <a:t>-</a:t>
            </a:r>
            <a:r>
              <a:rPr lang="ko-KR" altLang="en-US" sz="800" dirty="0">
                <a:hlinkClick r:id="rId2"/>
              </a:rPr>
              <a:t>입문</a:t>
            </a:r>
            <a:r>
              <a:rPr lang="en-US" altLang="ko-KR" sz="800" dirty="0">
                <a:hlinkClick r:id="rId2"/>
              </a:rPr>
              <a:t>/</a:t>
            </a:r>
            <a:endParaRPr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8A9A8F-AD2F-41D7-BED4-D1F5A8518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770795"/>
            <a:ext cx="5536726" cy="3548673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D76E35-42FC-482E-8231-76C174BFC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04" y="2649365"/>
            <a:ext cx="6293716" cy="4028204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12" name="화살표: 아래로 구부러짐 11">
            <a:extLst>
              <a:ext uri="{FF2B5EF4-FFF2-40B4-BE49-F238E27FC236}">
                <a16:creationId xmlns:a16="http://schemas.microsoft.com/office/drawing/2014/main" id="{F8F2E76E-DAD1-4FCE-B13F-D42C3C654113}"/>
              </a:ext>
            </a:extLst>
          </p:cNvPr>
          <p:cNvSpPr/>
          <p:nvPr/>
        </p:nvSpPr>
        <p:spPr bwMode="auto">
          <a:xfrm>
            <a:off x="5144654" y="535250"/>
            <a:ext cx="2789382" cy="1180576"/>
          </a:xfrm>
          <a:prstGeom prst="curvedDownArrow">
            <a:avLst>
              <a:gd name="adj1" fmla="val 25000"/>
              <a:gd name="adj2" fmla="val 50000"/>
              <a:gd name="adj3" fmla="val 3776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408798"/>
      </p:ext>
    </p:extLst>
  </p:cSld>
  <p:clrMapOvr>
    <a:masterClrMapping/>
  </p:clrMapOvr>
  <p:transition spd="slow"/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 App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5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C9D6F-771A-4B8D-B37B-80972D83DB21}"/>
              </a:ext>
            </a:extLst>
          </p:cNvPr>
          <p:cNvSpPr txBox="1"/>
          <p:nvPr/>
        </p:nvSpPr>
        <p:spPr>
          <a:xfrm>
            <a:off x="1880393" y="3061709"/>
            <a:ext cx="8601075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FROM            python:3.7-alpine</a:t>
            </a:r>
          </a:p>
          <a:p>
            <a:r>
              <a:rPr lang="en-US" altLang="ko-KR" sz="2000" dirty="0"/>
              <a:t>WORKDIR     /code</a:t>
            </a:r>
          </a:p>
          <a:p>
            <a:r>
              <a:rPr lang="en-US" altLang="ko-KR" sz="2000" dirty="0"/>
              <a:t>ENV               FLASK_APP    app.py</a:t>
            </a:r>
          </a:p>
          <a:p>
            <a:r>
              <a:rPr lang="en-US" altLang="ko-KR" sz="2000" dirty="0"/>
              <a:t>ENV               FLASK_RUN_HOST     0.0.0.0</a:t>
            </a:r>
          </a:p>
          <a:p>
            <a:r>
              <a:rPr lang="en-US" altLang="ko-KR" sz="2000" dirty="0"/>
              <a:t>RUN               </a:t>
            </a:r>
            <a:r>
              <a:rPr lang="en-US" altLang="ko-KR" sz="2000" dirty="0" err="1"/>
              <a:t>apk</a:t>
            </a:r>
            <a:r>
              <a:rPr lang="en-US" altLang="ko-KR" sz="2000" dirty="0"/>
              <a:t>  add --no-cache  </a:t>
            </a:r>
            <a:r>
              <a:rPr lang="en-US" altLang="ko-KR" sz="2000" dirty="0" err="1"/>
              <a:t>gcc</a:t>
            </a:r>
            <a:r>
              <a:rPr lang="en-US" altLang="ko-KR" sz="2000" dirty="0"/>
              <a:t>   </a:t>
            </a:r>
            <a:r>
              <a:rPr lang="en-US" altLang="ko-KR" sz="2000" dirty="0" err="1"/>
              <a:t>musl</a:t>
            </a:r>
            <a:r>
              <a:rPr lang="en-US" altLang="ko-KR" sz="2000" dirty="0"/>
              <a:t>-dev  </a:t>
            </a:r>
            <a:r>
              <a:rPr lang="en-US" altLang="ko-KR" sz="2000" dirty="0" err="1"/>
              <a:t>linux</a:t>
            </a:r>
            <a:r>
              <a:rPr lang="en-US" altLang="ko-KR" sz="2000" dirty="0"/>
              <a:t>-headers</a:t>
            </a:r>
          </a:p>
          <a:p>
            <a:r>
              <a:rPr lang="en-US" altLang="ko-KR" sz="2000" dirty="0"/>
              <a:t>COPY             requirements.txt  requirements.txt</a:t>
            </a:r>
          </a:p>
          <a:p>
            <a:r>
              <a:rPr lang="en-US" altLang="ko-KR" sz="2000" dirty="0"/>
              <a:t>RUN                pip install -r  requirements.txt</a:t>
            </a:r>
          </a:p>
          <a:p>
            <a:r>
              <a:rPr lang="en-US" altLang="ko-KR" sz="2000" dirty="0"/>
              <a:t>COPY             .    .</a:t>
            </a:r>
          </a:p>
          <a:p>
            <a:r>
              <a:rPr lang="en-US" altLang="ko-KR" sz="2000" dirty="0"/>
              <a:t>CMD               ["flask", "run"]</a:t>
            </a:r>
          </a:p>
        </p:txBody>
      </p:sp>
    </p:spTree>
    <p:extLst>
      <p:ext uri="{BB962C8B-B14F-4D97-AF65-F5344CB8AC3E}">
        <p14:creationId xmlns:p14="http://schemas.microsoft.com/office/powerpoint/2010/main" val="2052557836"/>
      </p:ext>
    </p:extLst>
  </p:cSld>
  <p:clrMapOvr>
    <a:masterClrMapping/>
  </p:clrMapOvr>
  <p:transition spd="slow"/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77D883B4-C37D-4B2E-8B51-8471E852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9" y="3634957"/>
            <a:ext cx="3762777" cy="24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 App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6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9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AE024702-13B0-4D83-80FA-D38628642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67" y="4028717"/>
            <a:ext cx="1528825" cy="18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ABA3CB9-9500-4B0F-9CBE-FA43D695FCC4}"/>
              </a:ext>
            </a:extLst>
          </p:cNvPr>
          <p:cNvSpPr/>
          <p:nvPr/>
        </p:nvSpPr>
        <p:spPr bwMode="auto">
          <a:xfrm>
            <a:off x="2339314" y="4856040"/>
            <a:ext cx="1447228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F3E30-D100-403B-8BDE-7C6841A80A5B}"/>
              </a:ext>
            </a:extLst>
          </p:cNvPr>
          <p:cNvSpPr txBox="1"/>
          <p:nvPr/>
        </p:nvSpPr>
        <p:spPr>
          <a:xfrm>
            <a:off x="1279300" y="5749932"/>
            <a:ext cx="100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50000 </a:t>
            </a:r>
            <a:endParaRPr lang="ko-KR" altLang="en-US" dirty="0"/>
          </a:p>
        </p:txBody>
      </p:sp>
      <p:pic>
        <p:nvPicPr>
          <p:cNvPr id="12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F8635913-1196-461C-97E3-BB54C3AD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04" y="3355309"/>
            <a:ext cx="3689396" cy="28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174C6B9-6A0F-4390-B1DB-384817684E91}"/>
              </a:ext>
            </a:extLst>
          </p:cNvPr>
          <p:cNvSpPr/>
          <p:nvPr/>
        </p:nvSpPr>
        <p:spPr bwMode="auto">
          <a:xfrm>
            <a:off x="7249173" y="4905934"/>
            <a:ext cx="1447228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836AF-EE6E-4E15-BBAF-122B4186EC64}"/>
              </a:ext>
            </a:extLst>
          </p:cNvPr>
          <p:cNvSpPr txBox="1"/>
          <p:nvPr/>
        </p:nvSpPr>
        <p:spPr>
          <a:xfrm>
            <a:off x="3479881" y="5708490"/>
            <a:ext cx="69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5000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4387B4-B457-4504-B517-DACC8C5FFF8D}"/>
              </a:ext>
            </a:extLst>
          </p:cNvPr>
          <p:cNvSpPr txBox="1"/>
          <p:nvPr/>
        </p:nvSpPr>
        <p:spPr>
          <a:xfrm>
            <a:off x="6736463" y="5574621"/>
            <a:ext cx="80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redis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2226" name="Picture 2" descr="https://cdn.fs.teachablecdn.com/pLmAYvqhR5OOW3rctw53">
            <a:extLst>
              <a:ext uri="{FF2B5EF4-FFF2-40B4-BE49-F238E27FC236}">
                <a16:creationId xmlns:a16="http://schemas.microsoft.com/office/drawing/2014/main" id="{50F92617-312D-48C4-8912-55D31B1B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084" y="5217522"/>
            <a:ext cx="1232584" cy="77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redis, plain, wordmark, transparent, audible, broad, manifest, open, patent, apparent, big as life, comprehensible, definite, distinct, evident">
            <a:extLst>
              <a:ext uri="{FF2B5EF4-FFF2-40B4-BE49-F238E27FC236}">
                <a16:creationId xmlns:a16="http://schemas.microsoft.com/office/drawing/2014/main" id="{33031458-FF15-4F2E-B192-E59FB609B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74" y="5194563"/>
            <a:ext cx="770064" cy="77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801431"/>
      </p:ext>
    </p:extLst>
  </p:cSld>
  <p:clrMapOvr>
    <a:masterClrMapping/>
  </p:clrMapOvr>
  <p:transition spd="slow"/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 App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7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순서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 Application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생성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50000 Port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접속할 수 있게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2AF9BC-E570-4DCC-9F7D-640CC0980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2" y="4119562"/>
            <a:ext cx="7432105" cy="1223963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343739051"/>
      </p:ext>
    </p:extLst>
  </p:cSld>
  <p:clrMapOvr>
    <a:masterClrMapping/>
  </p:clrMapOvr>
  <p:transition spd="slow"/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Front-end, Back-end, Database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구성된 방명록 서비스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Front-end</a:t>
            </a: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subicura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guestbook-frontend:latest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: 60000</a:t>
            </a: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Service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실행할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GUESTBOOK_API_ADDR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Back-end Server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ex)backend:8000</a:t>
            </a: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Back-end</a:t>
            </a: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subicura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guestbook-backend:latest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Service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실행할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GUESTBOOK_DB_ADDR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Database Server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ex)mongodb:27017</a:t>
            </a: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: mongo:4</a:t>
            </a:r>
          </a:p>
          <a:p>
            <a:pPr lvl="2">
              <a:buClr>
                <a:srgbClr val="FF0000"/>
              </a:buClr>
              <a:buSzPct val="100000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: 27017</a:t>
            </a:r>
          </a:p>
          <a:p>
            <a:pPr lvl="2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Volume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/data/db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5707216"/>
      </p:ext>
    </p:extLst>
  </p:cSld>
  <p:clrMapOvr>
    <a:masterClrMapping/>
  </p:clrMapOvr>
  <p:transition spd="slow"/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77D883B4-C37D-4B2E-8B51-8471E852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46" y="4507500"/>
            <a:ext cx="2505357" cy="165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Front-end, Back-end, Database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구성된 방명록 서비스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lt"/>
              <a:buAutoNum type="arabicPeriod" startAt="4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9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AE024702-13B0-4D83-80FA-D38628642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78" y="2990933"/>
            <a:ext cx="1169183" cy="14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0F3E30-D100-403B-8BDE-7C6841A80A5B}"/>
              </a:ext>
            </a:extLst>
          </p:cNvPr>
          <p:cNvSpPr txBox="1"/>
          <p:nvPr/>
        </p:nvSpPr>
        <p:spPr>
          <a:xfrm>
            <a:off x="1969861" y="3673989"/>
            <a:ext cx="100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60000 </a:t>
            </a:r>
            <a:endParaRPr lang="ko-KR" altLang="en-US" dirty="0"/>
          </a:p>
        </p:txBody>
      </p:sp>
      <p:pic>
        <p:nvPicPr>
          <p:cNvPr id="12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F8635913-1196-461C-97E3-BB54C3AD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267" y="4428290"/>
            <a:ext cx="2279696" cy="17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174C6B9-6A0F-4390-B1DB-384817684E91}"/>
              </a:ext>
            </a:extLst>
          </p:cNvPr>
          <p:cNvSpPr/>
          <p:nvPr/>
        </p:nvSpPr>
        <p:spPr bwMode="auto">
          <a:xfrm>
            <a:off x="4764204" y="5269239"/>
            <a:ext cx="922221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4387B4-B457-4504-B517-DACC8C5FFF8D}"/>
              </a:ext>
            </a:extLst>
          </p:cNvPr>
          <p:cNvSpPr txBox="1"/>
          <p:nvPr/>
        </p:nvSpPr>
        <p:spPr>
          <a:xfrm>
            <a:off x="2395141" y="5976952"/>
            <a:ext cx="258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Front-end Web App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E135F2-7B16-4E5C-B10A-76EB8209B481}"/>
              </a:ext>
            </a:extLst>
          </p:cNvPr>
          <p:cNvSpPr txBox="1"/>
          <p:nvPr/>
        </p:nvSpPr>
        <p:spPr>
          <a:xfrm>
            <a:off x="6447817" y="5964627"/>
            <a:ext cx="161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Backend API </a:t>
            </a:r>
            <a:endParaRPr lang="ko-KR" altLang="en-US" dirty="0"/>
          </a:p>
        </p:txBody>
      </p:sp>
      <p:pic>
        <p:nvPicPr>
          <p:cNvPr id="20" name="Picture 2" descr="https://miro.medium.com/max/1000/1*lu5prM28fxIlbHmjPT8VIg.jpeg">
            <a:extLst>
              <a:ext uri="{FF2B5EF4-FFF2-40B4-BE49-F238E27FC236}">
                <a16:creationId xmlns:a16="http://schemas.microsoft.com/office/drawing/2014/main" id="{695CE2C6-1C89-4DED-9092-97587B59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436" y="4447757"/>
            <a:ext cx="2279696" cy="17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5CE539C-5000-4029-B9ED-89B4BB5E34C0}"/>
              </a:ext>
            </a:extLst>
          </p:cNvPr>
          <p:cNvSpPr/>
          <p:nvPr/>
        </p:nvSpPr>
        <p:spPr bwMode="auto">
          <a:xfrm>
            <a:off x="8505089" y="5249358"/>
            <a:ext cx="922221" cy="42862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AEC7552E-2191-4483-9940-02DC32F9ED20}"/>
              </a:ext>
            </a:extLst>
          </p:cNvPr>
          <p:cNvSpPr/>
          <p:nvPr/>
        </p:nvSpPr>
        <p:spPr bwMode="auto">
          <a:xfrm rot="5400000">
            <a:off x="1102088" y="4924669"/>
            <a:ext cx="954701" cy="780844"/>
          </a:xfrm>
          <a:prstGeom prst="bentUp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3250" name="Picture 2" descr="mongodb, logo Icon">
            <a:extLst>
              <a:ext uri="{FF2B5EF4-FFF2-40B4-BE49-F238E27FC236}">
                <a16:creationId xmlns:a16="http://schemas.microsoft.com/office/drawing/2014/main" id="{03686651-9881-47E0-9CA4-96048F7FD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287" y="5735119"/>
            <a:ext cx="150495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409306"/>
      </p:ext>
    </p:extLst>
  </p:cSld>
  <p:clrMapOvr>
    <a:masterClrMapping/>
  </p:clrMapOvr>
  <p:transition spd="slow"/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 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Front-end, Back-end, Database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구성된 방명록 서비스 실행하기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실습하기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8256BD-40DC-4C57-9609-0AF9DBEBE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375459"/>
            <a:ext cx="7258050" cy="425394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9930766"/>
      </p:ext>
    </p:extLst>
  </p:cSld>
  <p:clrMapOvr>
    <a:masterClrMapping/>
  </p:clrMapOvr>
  <p:transition spd="slow"/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Lab15. Docker Compose Lab </a:t>
            </a:r>
          </a:p>
        </p:txBody>
      </p:sp>
    </p:spTree>
    <p:extLst>
      <p:ext uri="{BB962C8B-B14F-4D97-AF65-F5344CB8AC3E}">
        <p14:creationId xmlns:p14="http://schemas.microsoft.com/office/powerpoint/2010/main" val="4279141502"/>
      </p:ext>
    </p:extLst>
  </p:cSld>
  <p:clrMapOvr>
    <a:masterClrMapping/>
  </p:clrMapOvr>
  <p:transition>
    <p:strips dir="rd"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Extension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466732"/>
      </p:ext>
    </p:extLst>
  </p:cSld>
  <p:clrMapOvr>
    <a:masterClrMapping/>
  </p:clrMapOvr>
  <p:transition>
    <p:strips dir="rd"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Extension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name convention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소문자만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Registry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Runtime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foreground mode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가능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(Event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stream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형태의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하나의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운영할 것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Know-How</a:t>
            </a:r>
          </a:p>
        </p:txBody>
      </p:sp>
    </p:spTree>
    <p:extLst>
      <p:ext uri="{BB962C8B-B14F-4D97-AF65-F5344CB8AC3E}">
        <p14:creationId xmlns:p14="http://schemas.microsoft.com/office/powerpoint/2010/main" val="3012649881"/>
      </p:ext>
    </p:extLst>
  </p:cSld>
  <p:clrMapOvr>
    <a:masterClrMapping/>
  </p:clrMapOvr>
  <p:transition spd="slow"/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Extension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Ubuntu host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추천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aufs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&amp; Device-mapper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고려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Privileged mode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 System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상위 시스템을 관리할 필요시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중요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 Factor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필독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https://12factor.net/ko/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Native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개발에 많은 도움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Know-How</a:t>
            </a:r>
          </a:p>
        </p:txBody>
      </p:sp>
    </p:spTree>
    <p:extLst>
      <p:ext uri="{BB962C8B-B14F-4D97-AF65-F5344CB8AC3E}">
        <p14:creationId xmlns:p14="http://schemas.microsoft.com/office/powerpoint/2010/main" val="314212464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이상과 현실의 차이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E78C7-CA38-47D5-8E57-7F8343C53FD4}"/>
              </a:ext>
            </a:extLst>
          </p:cNvPr>
          <p:cNvSpPr txBox="1"/>
          <p:nvPr/>
        </p:nvSpPr>
        <p:spPr>
          <a:xfrm>
            <a:off x="0" y="6617855"/>
            <a:ext cx="3322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</a:t>
            </a:r>
            <a:r>
              <a:rPr lang="ko-KR" altLang="en-US" sz="800" dirty="0" err="1"/>
              <a:t>도커란</a:t>
            </a:r>
            <a:r>
              <a:rPr lang="ko-KR" altLang="en-US" sz="800" dirty="0"/>
              <a:t> 무엇인가“</a:t>
            </a:r>
            <a:r>
              <a:rPr lang="en-US" altLang="ko-KR" sz="800" dirty="0"/>
              <a:t>, </a:t>
            </a:r>
            <a:r>
              <a:rPr lang="en-US" altLang="ko-KR" sz="800" dirty="0">
                <a:hlinkClick r:id="rId2"/>
              </a:rPr>
              <a:t>https://www.inflearn.com/course/</a:t>
            </a:r>
            <a:r>
              <a:rPr lang="ko-KR" altLang="en-US" sz="800" dirty="0">
                <a:hlinkClick r:id="rId2"/>
              </a:rPr>
              <a:t>도커</a:t>
            </a:r>
            <a:r>
              <a:rPr lang="en-US" altLang="ko-KR" sz="800" dirty="0">
                <a:hlinkClick r:id="rId2"/>
              </a:rPr>
              <a:t>-</a:t>
            </a:r>
            <a:r>
              <a:rPr lang="ko-KR" altLang="en-US" sz="800" dirty="0">
                <a:hlinkClick r:id="rId2"/>
              </a:rPr>
              <a:t>입문</a:t>
            </a:r>
            <a:r>
              <a:rPr lang="en-US" altLang="ko-KR" sz="800" dirty="0">
                <a:hlinkClick r:id="rId2"/>
              </a:rPr>
              <a:t>/</a:t>
            </a:r>
            <a:endParaRPr lang="ko-KR" altLang="en-US" sz="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EE870C-8909-48C2-85D2-607A6AC64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5" y="1615952"/>
            <a:ext cx="5960702" cy="336244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BB0EB6-EC0C-4D36-A9C5-312F6ADD4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94" y="2730458"/>
            <a:ext cx="6186381" cy="345635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74390161"/>
      </p:ext>
    </p:extLst>
  </p:cSld>
  <p:clrMapOvr>
    <a:masterClrMapping/>
  </p:clrMapOvr>
  <p:transition spd="slow"/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Extension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준비 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en-US" altLang="ko-KR" sz="25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restart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option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2F2288-E014-45A9-B8EF-B8E73B991E0A}"/>
              </a:ext>
            </a:extLst>
          </p:cNvPr>
          <p:cNvSpPr/>
          <p:nvPr/>
        </p:nvSpPr>
        <p:spPr bwMode="auto">
          <a:xfrm>
            <a:off x="1812142" y="2873183"/>
            <a:ext cx="4281340" cy="64433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kumimoji="1"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kumimoji="1"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</a:t>
            </a:r>
            <a:endParaRPr kumimoji="1" lang="ko-KR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1EAF0A8-33D8-4C05-8100-6AC46BD12915}"/>
              </a:ext>
            </a:extLst>
          </p:cNvPr>
          <p:cNvSpPr/>
          <p:nvPr/>
        </p:nvSpPr>
        <p:spPr bwMode="auto">
          <a:xfrm>
            <a:off x="2346026" y="3770640"/>
            <a:ext cx="4281340" cy="64433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kumimoji="1"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초기화 진행</a:t>
            </a:r>
            <a:endParaRPr kumimoji="1" lang="ko-KR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9C6FD1-EA62-4B55-8924-F44216AA811F}"/>
              </a:ext>
            </a:extLst>
          </p:cNvPr>
          <p:cNvSpPr/>
          <p:nvPr/>
        </p:nvSpPr>
        <p:spPr bwMode="auto">
          <a:xfrm>
            <a:off x="2951779" y="4668098"/>
            <a:ext cx="4281340" cy="64433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kumimoji="1"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준비 완료</a:t>
            </a:r>
            <a:endParaRPr kumimoji="1" lang="ko-KR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0447CCA2-7A30-48D0-903A-DBC0BD001335}"/>
              </a:ext>
            </a:extLst>
          </p:cNvPr>
          <p:cNvSpPr/>
          <p:nvPr/>
        </p:nvSpPr>
        <p:spPr bwMode="auto">
          <a:xfrm>
            <a:off x="7654922" y="2873183"/>
            <a:ext cx="503083" cy="2439245"/>
          </a:xfrm>
          <a:prstGeom prst="downArrow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6D4C6-8129-494D-B954-8130E31E57F7}"/>
              </a:ext>
            </a:extLst>
          </p:cNvPr>
          <p:cNvSpPr txBox="1"/>
          <p:nvPr/>
        </p:nvSpPr>
        <p:spPr>
          <a:xfrm>
            <a:off x="8333400" y="3865678"/>
            <a:ext cx="1386045" cy="454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~ 10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493897703"/>
      </p:ext>
    </p:extLst>
  </p:cSld>
  <p:clrMapOvr>
    <a:masterClrMapping/>
  </p:clrMapOvr>
  <p:transition spd="slow"/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Extension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Server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후 접속 시도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en-US" altLang="ko-KR" sz="25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restart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option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2F2288-E014-45A9-B8EF-B8E73B991E0A}"/>
              </a:ext>
            </a:extLst>
          </p:cNvPr>
          <p:cNvSpPr/>
          <p:nvPr/>
        </p:nvSpPr>
        <p:spPr bwMode="auto">
          <a:xfrm>
            <a:off x="373867" y="2914650"/>
            <a:ext cx="3971925" cy="523875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kumimoji="1"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kumimoji="1"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</a:t>
            </a:r>
            <a:endParaRPr kumimoji="1" lang="ko-KR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1EAF0A8-33D8-4C05-8100-6AC46BD12915}"/>
              </a:ext>
            </a:extLst>
          </p:cNvPr>
          <p:cNvSpPr/>
          <p:nvPr/>
        </p:nvSpPr>
        <p:spPr bwMode="auto">
          <a:xfrm>
            <a:off x="869167" y="3644331"/>
            <a:ext cx="3971925" cy="523875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kumimoji="1"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초기화 진행</a:t>
            </a:r>
            <a:endParaRPr kumimoji="1" lang="ko-KR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9C6FD1-EA62-4B55-8924-F44216AA811F}"/>
              </a:ext>
            </a:extLst>
          </p:cNvPr>
          <p:cNvSpPr/>
          <p:nvPr/>
        </p:nvSpPr>
        <p:spPr bwMode="auto">
          <a:xfrm>
            <a:off x="1431142" y="4374012"/>
            <a:ext cx="3971925" cy="523875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kumimoji="1"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준비 완료</a:t>
            </a:r>
            <a:endParaRPr kumimoji="1" lang="ko-KR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0447CCA2-7A30-48D0-903A-DBC0BD001335}"/>
              </a:ext>
            </a:extLst>
          </p:cNvPr>
          <p:cNvSpPr/>
          <p:nvPr/>
        </p:nvSpPr>
        <p:spPr bwMode="auto">
          <a:xfrm>
            <a:off x="5794386" y="2914650"/>
            <a:ext cx="466725" cy="1983237"/>
          </a:xfrm>
          <a:prstGeom prst="downArrow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6D4C6-8129-494D-B954-8130E31E57F7}"/>
              </a:ext>
            </a:extLst>
          </p:cNvPr>
          <p:cNvSpPr txBox="1"/>
          <p:nvPr/>
        </p:nvSpPr>
        <p:spPr>
          <a:xfrm>
            <a:off x="6261111" y="2914650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~ 10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3B2F6C0-D029-439F-95A9-EDCFDEEBB65A}"/>
              </a:ext>
            </a:extLst>
          </p:cNvPr>
          <p:cNvSpPr/>
          <p:nvPr/>
        </p:nvSpPr>
        <p:spPr bwMode="auto">
          <a:xfrm>
            <a:off x="8376857" y="3099316"/>
            <a:ext cx="2446729" cy="1625084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kumimoji="1" lang="ko-KR" altLang="en-U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endParaRPr kumimoji="1" lang="ko-KR" altLang="en-US" sz="28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5F9D7DA1-1AA8-465A-A1A0-E4A9373EC60F}"/>
              </a:ext>
            </a:extLst>
          </p:cNvPr>
          <p:cNvSpPr/>
          <p:nvPr/>
        </p:nvSpPr>
        <p:spPr bwMode="auto">
          <a:xfrm>
            <a:off x="6505575" y="3644331"/>
            <a:ext cx="1428750" cy="369332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67B057F-9371-497C-BD48-FFCFD609AE0A}"/>
              </a:ext>
            </a:extLst>
          </p:cNvPr>
          <p:cNvSpPr/>
          <p:nvPr/>
        </p:nvSpPr>
        <p:spPr bwMode="auto">
          <a:xfrm>
            <a:off x="6505575" y="4168206"/>
            <a:ext cx="1428750" cy="3693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C7A04-E583-4878-9698-9E1C0BBCFB51}"/>
              </a:ext>
            </a:extLst>
          </p:cNvPr>
          <p:cNvSpPr txBox="1"/>
          <p:nvPr/>
        </p:nvSpPr>
        <p:spPr>
          <a:xfrm>
            <a:off x="6676046" y="332672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42EC3-4C0A-4B8A-9D85-F75C01450852}"/>
              </a:ext>
            </a:extLst>
          </p:cNvPr>
          <p:cNvSpPr txBox="1"/>
          <p:nvPr/>
        </p:nvSpPr>
        <p:spPr>
          <a:xfrm>
            <a:off x="6658383" y="4425741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실패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8CB42-DA52-4337-ACA7-9FD47CED2F11}"/>
              </a:ext>
            </a:extLst>
          </p:cNvPr>
          <p:cNvSpPr txBox="1"/>
          <p:nvPr/>
        </p:nvSpPr>
        <p:spPr>
          <a:xfrm>
            <a:off x="8651886" y="5029350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실패 후 결국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238177"/>
      </p:ext>
    </p:extLst>
  </p:cSld>
  <p:clrMapOvr>
    <a:masterClrMapping/>
  </p:clrMapOvr>
  <p:transition spd="slow"/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Extension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예기치 않게 종료 되었을 때 어떻게 할 것인지 결정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“no”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기본값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시작하지 않음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always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on-failure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오작동하면서 종료되었을 때만 다시 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 </a:t>
            </a:r>
            <a:r>
              <a:rPr lang="en-US" altLang="ko-KR" sz="25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restart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option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52E99E-0AF8-4CD5-BC84-6F905C37BAB3}"/>
              </a:ext>
            </a:extLst>
          </p:cNvPr>
          <p:cNvSpPr/>
          <p:nvPr/>
        </p:nvSpPr>
        <p:spPr bwMode="auto">
          <a:xfrm>
            <a:off x="1228725" y="2447925"/>
            <a:ext cx="9744075" cy="215265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services: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web: 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…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restart</a:t>
            </a:r>
            <a:r>
              <a:rPr kumimoji="1" lang="en-US" altLang="ko-KR" sz="2800" b="1" dirty="0">
                <a:solidFill>
                  <a:srgbClr val="FF0000"/>
                </a:solidFill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: always</a:t>
            </a:r>
            <a:endParaRPr kumimoji="1" lang="ko-KR" altLang="en-US" sz="2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ea typeface="굴림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21387"/>
      </p:ext>
    </p:extLst>
  </p:cSld>
  <p:clrMapOvr>
    <a:masterClrMapping/>
  </p:clrMapOvr>
  <p:transition spd="slow"/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Extension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환경변수를 선언할 수 있는 위치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ENV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environment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docker-compose [run / exec]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–e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{key}:{value}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우선순위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ea"/>
              <a:buAutoNum type="circleNumDbPlain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/ docker-compose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옵션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ea"/>
              <a:buAutoNum type="circleNumDbPlain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compose.yml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environment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buClr>
                <a:srgbClr val="FF0000"/>
              </a:buClr>
              <a:buSzPct val="100000"/>
              <a:buFont typeface="+mj-ea"/>
              <a:buAutoNum type="circleNumDbPlain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ENV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환경변수 </a:t>
            </a:r>
            <a:r>
              <a:rPr lang="ko-KR" altLang="en-US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추가시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순서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162531"/>
      </p:ext>
    </p:extLst>
  </p:cSld>
  <p:clrMapOvr>
    <a:masterClrMapping/>
  </p:clrMapOvr>
  <p:transition spd="slow"/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32" y="3332082"/>
            <a:ext cx="9345335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Lab16. Docker Compose </a:t>
            </a:r>
            <a:b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환경변수 우선순위</a:t>
            </a:r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378723"/>
      </p:ext>
    </p:extLst>
  </p:cSld>
  <p:clrMapOvr>
    <a:masterClrMapping/>
  </p:clrMapOvr>
  <p:transition>
    <p:strips dir="rd"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32" y="3233470"/>
            <a:ext cx="9345335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Container Resource </a:t>
            </a:r>
            <a:b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Management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7FC7BD-AAA6-4790-9E58-7D8F5B66B153}"/>
              </a:ext>
            </a:extLst>
          </p:cNvPr>
          <p:cNvSpPr txBox="1"/>
          <p:nvPr/>
        </p:nvSpPr>
        <p:spPr>
          <a:xfrm>
            <a:off x="2296956" y="5427631"/>
            <a:ext cx="759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챕터는 </a:t>
            </a:r>
            <a:r>
              <a:rPr lang="en-US" altLang="ko-KR" dirty="0"/>
              <a:t>YouTube</a:t>
            </a:r>
            <a:r>
              <a:rPr lang="ko-KR" altLang="en-US" dirty="0"/>
              <a:t>의 </a:t>
            </a:r>
            <a:r>
              <a:rPr lang="en-US" altLang="ko-KR" dirty="0"/>
              <a:t>TTABAE-LEARN </a:t>
            </a:r>
            <a:r>
              <a:rPr lang="ko-KR" altLang="en-US" dirty="0"/>
              <a:t>동영상을 참조하여 제작하였음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Ref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https://www.youtube.com/channel/UC_VOQjI7mtQTEaTXXQIzLtQ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287226"/>
      </p:ext>
    </p:extLst>
  </p:cSld>
  <p:clrMapOvr>
    <a:masterClrMapping/>
  </p:clrMapOvr>
  <p:transition>
    <p:strips dir="rd"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H/W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제한이 필요한 이유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Host H/W Resource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사용제한을 받지 않는다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H/W Resource Management</a:t>
            </a:r>
          </a:p>
        </p:txBody>
      </p:sp>
      <p:pic>
        <p:nvPicPr>
          <p:cNvPr id="5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C9BF2A40-F069-4036-8F76-6F3E739B0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563" y="2949053"/>
            <a:ext cx="2716135" cy="3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A0D7D6-0930-4FD1-9D1A-AF4DC7DF9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700" y="2727085"/>
            <a:ext cx="3246523" cy="16990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05AF5F-93C9-4244-ABAE-C56FDB1AA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699" y="4344843"/>
            <a:ext cx="3246523" cy="1699013"/>
          </a:xfrm>
          <a:prstGeom prst="rect">
            <a:avLst/>
          </a:prstGeom>
        </p:spPr>
      </p:pic>
      <p:pic>
        <p:nvPicPr>
          <p:cNvPr id="1026" name="Picture 2" descr="3d illustration of cpu chip over white background - 32313518">
            <a:extLst>
              <a:ext uri="{FF2B5EF4-FFF2-40B4-BE49-F238E27FC236}">
                <a16:creationId xmlns:a16="http://schemas.microsoft.com/office/drawing/2014/main" id="{AE5ED31B-ED7D-4B81-A42E-5A9DF47D3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30" y="3169431"/>
            <a:ext cx="1990504" cy="14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8 GB 8GB DDR4 Random Access Memory, Voltage: 3.3 V">
            <a:extLst>
              <a:ext uri="{FF2B5EF4-FFF2-40B4-BE49-F238E27FC236}">
                <a16:creationId xmlns:a16="http://schemas.microsoft.com/office/drawing/2014/main" id="{095D0878-3CFD-432F-B8F2-1140940F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56" y="4662310"/>
            <a:ext cx="1907118" cy="19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C8F5C-43C2-4983-BCBD-2285D4CE43DD}"/>
              </a:ext>
            </a:extLst>
          </p:cNvPr>
          <p:cNvSpPr txBox="1"/>
          <p:nvPr/>
        </p:nvSpPr>
        <p:spPr>
          <a:xfrm>
            <a:off x="4831645" y="6409918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Host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227293"/>
      </p:ext>
    </p:extLst>
  </p:cSld>
  <p:clrMapOvr>
    <a:masterClrMapping/>
  </p:clrMapOvr>
  <p:transition spd="slow"/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H/W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제한이 필요한 이유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Host H/W Resource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사용제한을 받지 않는다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H/W Resource Management</a:t>
            </a:r>
          </a:p>
        </p:txBody>
      </p:sp>
      <p:pic>
        <p:nvPicPr>
          <p:cNvPr id="5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C9BF2A40-F069-4036-8F76-6F3E739B0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563" y="2949053"/>
            <a:ext cx="2716135" cy="3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A0D7D6-0930-4FD1-9D1A-AF4DC7DF9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700" y="2727085"/>
            <a:ext cx="3246523" cy="16990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05AF5F-93C9-4244-ABAE-C56FDB1AA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699" y="4344843"/>
            <a:ext cx="3246523" cy="1699013"/>
          </a:xfrm>
          <a:prstGeom prst="rect">
            <a:avLst/>
          </a:prstGeom>
        </p:spPr>
      </p:pic>
      <p:pic>
        <p:nvPicPr>
          <p:cNvPr id="1026" name="Picture 2" descr="3d illustration of cpu chip over white background - 32313518">
            <a:extLst>
              <a:ext uri="{FF2B5EF4-FFF2-40B4-BE49-F238E27FC236}">
                <a16:creationId xmlns:a16="http://schemas.microsoft.com/office/drawing/2014/main" id="{AE5ED31B-ED7D-4B81-A42E-5A9DF47D3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30" y="3169431"/>
            <a:ext cx="1990504" cy="14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8 GB 8GB DDR4 Random Access Memory, Voltage: 3.3 V">
            <a:extLst>
              <a:ext uri="{FF2B5EF4-FFF2-40B4-BE49-F238E27FC236}">
                <a16:creationId xmlns:a16="http://schemas.microsoft.com/office/drawing/2014/main" id="{095D0878-3CFD-432F-B8F2-1140940F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56" y="4662310"/>
            <a:ext cx="1907118" cy="19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C8F5C-43C2-4983-BCBD-2285D4CE43DD}"/>
              </a:ext>
            </a:extLst>
          </p:cNvPr>
          <p:cNvSpPr txBox="1"/>
          <p:nvPr/>
        </p:nvSpPr>
        <p:spPr>
          <a:xfrm>
            <a:off x="4831645" y="6409918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Host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3A6461-4E75-4E4D-BBCC-7932DBB19431}"/>
              </a:ext>
            </a:extLst>
          </p:cNvPr>
          <p:cNvSpPr/>
          <p:nvPr/>
        </p:nvSpPr>
        <p:spPr bwMode="auto">
          <a:xfrm>
            <a:off x="2071775" y="3134947"/>
            <a:ext cx="8218311" cy="1291151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600" b="1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그러므로</a:t>
            </a:r>
            <a:r>
              <a:rPr kumimoji="1" lang="en-US" altLang="ko-KR" sz="3600" b="1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Container</a:t>
            </a:r>
            <a:r>
              <a:rPr kumimoji="1" lang="ko-KR" altLang="en-US" sz="3600" b="1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 필요로 하는 만큼의 </a:t>
            </a:r>
            <a:r>
              <a:rPr kumimoji="1" lang="en-US" altLang="ko-KR" sz="3600" b="1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Resource</a:t>
            </a:r>
            <a:r>
              <a:rPr kumimoji="1" lang="ko-KR" altLang="en-US" sz="3600" b="1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 할당해야 한다</a:t>
            </a:r>
            <a:r>
              <a:rPr kumimoji="1" lang="en-US" altLang="ko-KR" sz="3600" b="1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kumimoji="1" lang="ko-KR" altLang="en-US" sz="3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772554"/>
      </p:ext>
    </p:extLst>
  </p:cSld>
  <p:clrMapOvr>
    <a:masterClrMapping/>
  </p:clrMapOvr>
  <p:transition spd="slow"/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CLI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제한할 수 있는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Resources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Block I/O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--help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참조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run --help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H/W Resource Management</a:t>
            </a:r>
          </a:p>
        </p:txBody>
      </p:sp>
      <p:pic>
        <p:nvPicPr>
          <p:cNvPr id="5" name="Picture 6" descr="Church Clipart Server - Database Server Icon Png (1952x2400), Png Download">
            <a:extLst>
              <a:ext uri="{FF2B5EF4-FFF2-40B4-BE49-F238E27FC236}">
                <a16:creationId xmlns:a16="http://schemas.microsoft.com/office/drawing/2014/main" id="{C9BF2A40-F069-4036-8F76-6F3E739B0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541" y="2666155"/>
            <a:ext cx="2716135" cy="3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d illustration of cpu chip over white background - 32313518">
            <a:extLst>
              <a:ext uri="{FF2B5EF4-FFF2-40B4-BE49-F238E27FC236}">
                <a16:creationId xmlns:a16="http://schemas.microsoft.com/office/drawing/2014/main" id="{AE5ED31B-ED7D-4B81-A42E-5A9DF47D3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010" y="2764670"/>
            <a:ext cx="1990504" cy="14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8 GB 8GB DDR4 Random Access Memory, Voltage: 3.3 V">
            <a:extLst>
              <a:ext uri="{FF2B5EF4-FFF2-40B4-BE49-F238E27FC236}">
                <a16:creationId xmlns:a16="http://schemas.microsoft.com/office/drawing/2014/main" id="{095D0878-3CFD-432F-B8F2-1140940F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046" y="4240791"/>
            <a:ext cx="1907118" cy="19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C8F5C-43C2-4983-BCBD-2285D4CE43DD}"/>
              </a:ext>
            </a:extLst>
          </p:cNvPr>
          <p:cNvSpPr txBox="1"/>
          <p:nvPr/>
        </p:nvSpPr>
        <p:spPr>
          <a:xfrm>
            <a:off x="8918808" y="6260068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Host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687208"/>
      </p:ext>
    </p:extLst>
  </p:cSld>
  <p:clrMapOvr>
    <a:masterClrMapping/>
  </p:clrMapOvr>
  <p:transition spd="slow"/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H/W Resource Management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7508A8-2744-4845-B7A1-0AF993A9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1375">
            <a:off x="0" y="2128850"/>
            <a:ext cx="12192000" cy="9746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5F3245-8E81-4DCD-BC2D-14E76B540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533">
            <a:off x="1090343" y="3063520"/>
            <a:ext cx="10901123" cy="19278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BE26E7-F2CE-4BCF-A641-39E491083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2659">
            <a:off x="230391" y="5680493"/>
            <a:ext cx="11463603" cy="4226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1F8115-14C8-49B4-9152-687A64DEB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4512">
            <a:off x="638530" y="4128092"/>
            <a:ext cx="11274401" cy="14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835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징검다리를 건너는 것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E78C7-CA38-47D5-8E57-7F8343C53FD4}"/>
              </a:ext>
            </a:extLst>
          </p:cNvPr>
          <p:cNvSpPr txBox="1"/>
          <p:nvPr/>
        </p:nvSpPr>
        <p:spPr>
          <a:xfrm>
            <a:off x="0" y="6617855"/>
            <a:ext cx="3322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</a:t>
            </a:r>
            <a:r>
              <a:rPr lang="ko-KR" altLang="en-US" sz="800" dirty="0" err="1"/>
              <a:t>도커란</a:t>
            </a:r>
            <a:r>
              <a:rPr lang="ko-KR" altLang="en-US" sz="800" dirty="0"/>
              <a:t> 무엇인가“</a:t>
            </a:r>
            <a:r>
              <a:rPr lang="en-US" altLang="ko-KR" sz="800" dirty="0"/>
              <a:t>, </a:t>
            </a:r>
            <a:r>
              <a:rPr lang="en-US" altLang="ko-KR" sz="800" dirty="0">
                <a:hlinkClick r:id="rId2"/>
              </a:rPr>
              <a:t>https://www.inflearn.com/course/</a:t>
            </a:r>
            <a:r>
              <a:rPr lang="ko-KR" altLang="en-US" sz="800" dirty="0">
                <a:hlinkClick r:id="rId2"/>
              </a:rPr>
              <a:t>도커</a:t>
            </a:r>
            <a:r>
              <a:rPr lang="en-US" altLang="ko-KR" sz="800" dirty="0">
                <a:hlinkClick r:id="rId2"/>
              </a:rPr>
              <a:t>-</a:t>
            </a:r>
            <a:r>
              <a:rPr lang="ko-KR" altLang="en-US" sz="800" dirty="0">
                <a:hlinkClick r:id="rId2"/>
              </a:rPr>
              <a:t>입문</a:t>
            </a:r>
            <a:r>
              <a:rPr lang="en-US" altLang="ko-KR" sz="800" dirty="0">
                <a:hlinkClick r:id="rId2"/>
              </a:rPr>
              <a:t>/</a:t>
            </a:r>
            <a:endParaRPr lang="ko-KR" altLang="en-US" sz="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11599086" cy="465295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76789724"/>
      </p:ext>
    </p:extLst>
  </p:cSld>
  <p:clrMapOvr>
    <a:masterClrMapping/>
  </p:clrMapOvr>
  <p:transition spd="slow"/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20"/>
            <a:ext cx="11480800" cy="5493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H/W Resource Management</a:t>
            </a:r>
          </a:p>
        </p:txBody>
      </p:sp>
      <p:pic>
        <p:nvPicPr>
          <p:cNvPr id="1028" name="Picture 4" descr="8 GB 8GB DDR4 Random Access Memory, Voltage: 3.3 V">
            <a:extLst>
              <a:ext uri="{FF2B5EF4-FFF2-40B4-BE49-F238E27FC236}">
                <a16:creationId xmlns:a16="http://schemas.microsoft.com/office/drawing/2014/main" id="{095D0878-3CFD-432F-B8F2-1140940F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90" y="248732"/>
            <a:ext cx="1907118" cy="19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1C91FA07-FD23-412C-AF4A-73B4F245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878970"/>
              </p:ext>
            </p:extLst>
          </p:nvPr>
        </p:nvGraphicFramePr>
        <p:xfrm>
          <a:off x="509290" y="2626267"/>
          <a:ext cx="11073110" cy="319339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272488">
                  <a:extLst>
                    <a:ext uri="{9D8B030D-6E8A-4147-A177-3AD203B41FA5}">
                      <a16:colId xmlns:a16="http://schemas.microsoft.com/office/drawing/2014/main" val="62165151"/>
                    </a:ext>
                  </a:extLst>
                </a:gridCol>
                <a:gridCol w="7800622">
                  <a:extLst>
                    <a:ext uri="{9D8B030D-6E8A-4147-A177-3AD203B41FA5}">
                      <a16:colId xmlns:a16="http://schemas.microsoft.com/office/drawing/2014/main" val="843967034"/>
                    </a:ext>
                  </a:extLst>
                </a:gridCol>
              </a:tblGrid>
              <a:tr h="6230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Option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Meanings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6261"/>
                  </a:ext>
                </a:extLst>
              </a:tr>
              <a:tr h="6230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--memory</a:t>
                      </a:r>
                      <a:r>
                        <a:rPr lang="en-US" altLang="ko-KR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-m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Container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사용할 최대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양을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61850"/>
                  </a:ext>
                </a:extLst>
              </a:tr>
              <a:tr h="623089">
                <a:tc>
                  <a:txBody>
                    <a:bodyPr/>
                    <a:lstStyle/>
                    <a:p>
                      <a:pPr marL="0" algn="l" defTabSz="742950" rtl="0" eaLnBrk="1" latinLnBrk="1" hangingPunct="1"/>
                      <a:r>
                        <a:rPr lang="en-US" altLang="ko-KR" sz="2000" b="1" kern="12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--memory-swap</a:t>
                      </a:r>
                      <a:endParaRPr lang="ko-KR" altLang="en-US" sz="2000" b="1" kern="1200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Container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사용할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Swap Memory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영역에 대한 설정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 + Swap.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생략시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배로 설정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601291"/>
                  </a:ext>
                </a:extLst>
              </a:tr>
              <a:tr h="623089">
                <a:tc>
                  <a:txBody>
                    <a:bodyPr/>
                    <a:lstStyle/>
                    <a:p>
                      <a:pPr marL="0" algn="l" defTabSz="742950" rtl="0" eaLnBrk="1" latinLnBrk="1" hangingPunct="1"/>
                      <a:r>
                        <a:rPr lang="en-US" altLang="ko-KR" sz="2000" b="1" kern="12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--memory-reservation</a:t>
                      </a:r>
                      <a:endParaRPr lang="ko-KR" altLang="en-US" sz="2000" b="1" kern="1200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--memory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값보다 적은 값으로 구성하는 소프트 제한 값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312030"/>
                  </a:ext>
                </a:extLst>
              </a:tr>
              <a:tr h="623089">
                <a:tc>
                  <a:txBody>
                    <a:bodyPr/>
                    <a:lstStyle/>
                    <a:p>
                      <a:pPr marL="0" algn="l" defTabSz="742950" rtl="0" eaLnBrk="1" latinLnBrk="1" hangingPunct="1"/>
                      <a:r>
                        <a:rPr lang="en-US" altLang="ko-KR" sz="2000" b="1" kern="12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altLang="ko-KR" sz="2000" b="1" kern="1200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oom</a:t>
                      </a:r>
                      <a:r>
                        <a:rPr lang="en-US" altLang="ko-KR" sz="2000" b="1" kern="12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-kill-disable</a:t>
                      </a:r>
                      <a:endParaRPr lang="ko-KR" altLang="en-US" sz="2000" b="1" kern="1200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OOM Killer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Kill 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 못하도록 보호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85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772935"/>
      </p:ext>
    </p:extLst>
  </p:cSld>
  <p:clrMapOvr>
    <a:masterClrMapping/>
  </p:clrMapOvr>
  <p:transition spd="slow"/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b, k, m, 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할당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–d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–m 512m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nginx:1.24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–d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–m 1g --memory-reservation 500m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nginx:1.24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–d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–m 200m --memory-swap 300m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nginx:1.24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–d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–m 200m --</a:t>
            </a:r>
            <a:r>
              <a:rPr lang="en-US" altLang="ko-KR" b="1" dirty="0" err="1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oom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-kill-disable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nginx:1.24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H/W Resource Management</a:t>
            </a:r>
          </a:p>
        </p:txBody>
      </p:sp>
      <p:pic>
        <p:nvPicPr>
          <p:cNvPr id="1028" name="Picture 4" descr="8 GB 8GB DDR4 Random Access Memory, Voltage: 3.3 V">
            <a:extLst>
              <a:ext uri="{FF2B5EF4-FFF2-40B4-BE49-F238E27FC236}">
                <a16:creationId xmlns:a16="http://schemas.microsoft.com/office/drawing/2014/main" id="{095D0878-3CFD-432F-B8F2-1140940F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513" y="162730"/>
            <a:ext cx="1907118" cy="19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705716"/>
      </p:ext>
    </p:extLst>
  </p:cSld>
  <p:clrMapOvr>
    <a:masterClrMapping/>
  </p:clrMapOvr>
  <p:transition spd="slow"/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20"/>
            <a:ext cx="11480800" cy="5493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H/W Resource Management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1C91FA07-FD23-412C-AF4A-73B4F245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670003"/>
              </p:ext>
            </p:extLst>
          </p:nvPr>
        </p:nvGraphicFramePr>
        <p:xfrm>
          <a:off x="509290" y="2626267"/>
          <a:ext cx="11073110" cy="3031009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301643">
                  <a:extLst>
                    <a:ext uri="{9D8B030D-6E8A-4147-A177-3AD203B41FA5}">
                      <a16:colId xmlns:a16="http://schemas.microsoft.com/office/drawing/2014/main" val="62165151"/>
                    </a:ext>
                  </a:extLst>
                </a:gridCol>
                <a:gridCol w="8771467">
                  <a:extLst>
                    <a:ext uri="{9D8B030D-6E8A-4147-A177-3AD203B41FA5}">
                      <a16:colId xmlns:a16="http://schemas.microsoft.com/office/drawing/2014/main" val="843967034"/>
                    </a:ext>
                  </a:extLst>
                </a:gridCol>
              </a:tblGrid>
              <a:tr h="6230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Option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Meanings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6261"/>
                  </a:ext>
                </a:extLst>
              </a:tr>
              <a:tr h="6230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altLang="ko-KR" sz="2000" b="1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cpus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Container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할당할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 core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지정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</a:t>
                      </a:r>
                      <a:r>
                        <a:rPr lang="en-US" altLang="ko-KR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cpus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=“1.5” : Container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최대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파워 사용가능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61850"/>
                  </a:ext>
                </a:extLst>
              </a:tr>
              <a:tr h="623089">
                <a:tc>
                  <a:txBody>
                    <a:bodyPr/>
                    <a:lstStyle/>
                    <a:p>
                      <a:pPr marL="0" algn="l" defTabSz="742950" rtl="0" eaLnBrk="1" latinLnBrk="1" hangingPunct="1"/>
                      <a:r>
                        <a:rPr lang="en-US" altLang="ko-KR" sz="2000" b="1" kern="12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altLang="ko-KR" sz="2000" b="1" kern="1200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cpuset-cpus</a:t>
                      </a:r>
                      <a:endParaRPr lang="ko-KR" altLang="en-US" sz="2000" b="1" kern="1200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Container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사용할 수 있는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Core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할당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부터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</a:t>
                      </a:r>
                      <a:r>
                        <a:rPr lang="en-US" altLang="ko-KR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cpuset-cpus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=0-4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601291"/>
                  </a:ext>
                </a:extLst>
              </a:tr>
              <a:tr h="623089">
                <a:tc>
                  <a:txBody>
                    <a:bodyPr/>
                    <a:lstStyle/>
                    <a:p>
                      <a:pPr marL="0" algn="l" defTabSz="742950" rtl="0" eaLnBrk="1" latinLnBrk="1" hangingPunct="1"/>
                      <a:r>
                        <a:rPr lang="en-US" altLang="ko-KR" sz="2000" b="1" kern="12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altLang="ko-KR" sz="2000" b="1" kern="1200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cpu</a:t>
                      </a:r>
                      <a:r>
                        <a:rPr lang="en-US" altLang="ko-KR" sz="2000" b="1" kern="12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-shares</a:t>
                      </a:r>
                      <a:endParaRPr lang="ko-KR" altLang="en-US" sz="2000" b="1" kern="1200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Container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사용하는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비중을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1024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값을 기반으로 설정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</a:t>
                      </a:r>
                      <a:r>
                        <a:rPr lang="en-US" altLang="ko-KR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-share 2048 :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기본값보다 두 배 많은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자원 할당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312030"/>
                  </a:ext>
                </a:extLst>
              </a:tr>
            </a:tbl>
          </a:graphicData>
        </a:graphic>
      </p:graphicFrame>
      <p:pic>
        <p:nvPicPr>
          <p:cNvPr id="8" name="Picture 2" descr="3d illustration of cpu chip over white background - 32313518">
            <a:extLst>
              <a:ext uri="{FF2B5EF4-FFF2-40B4-BE49-F238E27FC236}">
                <a16:creationId xmlns:a16="http://schemas.microsoft.com/office/drawing/2014/main" id="{63DE666B-9B2B-4E17-B2C8-0F10F7950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277" y="489965"/>
            <a:ext cx="1990504" cy="14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79555"/>
      </p:ext>
    </p:extLst>
  </p:cSld>
  <p:clrMapOvr>
    <a:masterClrMapping/>
  </p:clrMapOvr>
  <p:transition spd="slow"/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–d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–-</a:t>
            </a:r>
            <a:r>
              <a:rPr lang="en-US" altLang="ko-KR" b="1" dirty="0" err="1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cpus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=“.5”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ubuntu:latest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휴먼둥근헤드라인" panose="02030504000101010101" pitchFamily="18" charset="-127"/>
              <a:cs typeface="Courier New" panose="02070309020205020404" pitchFamily="49" charset="0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–d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–-</a:t>
            </a:r>
            <a:r>
              <a:rPr lang="en-US" altLang="ko-KR" b="1" dirty="0" err="1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cpu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-shares 2048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ubuntu:latest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휴먼둥근헤드라인" panose="02030504000101010101" pitchFamily="18" charset="-127"/>
              <a:cs typeface="Courier New" panose="02070309020205020404" pitchFamily="49" charset="0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–d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</a:t>
            </a:r>
            <a:r>
              <a:rPr lang="en-US" altLang="ko-KR" b="1" dirty="0" err="1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cpuset-cpus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 0-3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ubuntu:latest</a:t>
            </a: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휴먼둥근헤드라인" panose="02030504000101010101" pitchFamily="18" charset="-127"/>
              <a:cs typeface="Courier New" panose="02070309020205020404" pitchFamily="49" charset="0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H/W Resource Management</a:t>
            </a:r>
          </a:p>
        </p:txBody>
      </p:sp>
      <p:pic>
        <p:nvPicPr>
          <p:cNvPr id="8" name="Picture 2" descr="3d illustration of cpu chip over white background - 32313518">
            <a:extLst>
              <a:ext uri="{FF2B5EF4-FFF2-40B4-BE49-F238E27FC236}">
                <a16:creationId xmlns:a16="http://schemas.microsoft.com/office/drawing/2014/main" id="{281D44F8-9F76-42E4-A959-27A8969D1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277" y="489965"/>
            <a:ext cx="1990504" cy="14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606219"/>
      </p:ext>
    </p:extLst>
  </p:cSld>
  <p:clrMapOvr>
    <a:masterClrMapping/>
  </p:clrMapOvr>
  <p:transition spd="slow"/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20"/>
            <a:ext cx="11480800" cy="5493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Block I/O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H/W Resource Management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1C91FA07-FD23-412C-AF4A-73B4F245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734799"/>
              </p:ext>
            </p:extLst>
          </p:nvPr>
        </p:nvGraphicFramePr>
        <p:xfrm>
          <a:off x="509290" y="2626267"/>
          <a:ext cx="11073110" cy="3031009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396666">
                  <a:extLst>
                    <a:ext uri="{9D8B030D-6E8A-4147-A177-3AD203B41FA5}">
                      <a16:colId xmlns:a16="http://schemas.microsoft.com/office/drawing/2014/main" val="62165151"/>
                    </a:ext>
                  </a:extLst>
                </a:gridCol>
                <a:gridCol w="7676444">
                  <a:extLst>
                    <a:ext uri="{9D8B030D-6E8A-4147-A177-3AD203B41FA5}">
                      <a16:colId xmlns:a16="http://schemas.microsoft.com/office/drawing/2014/main" val="843967034"/>
                    </a:ext>
                  </a:extLst>
                </a:gridCol>
              </a:tblGrid>
              <a:tr h="6230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Option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Meanings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6261"/>
                  </a:ext>
                </a:extLst>
              </a:tr>
              <a:tr h="6230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altLang="ko-KR" sz="2000" b="1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blkio</a:t>
                      </a:r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-weight</a:t>
                      </a:r>
                    </a:p>
                    <a:p>
                      <a:pPr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altLang="ko-KR" sz="2000" b="1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blkio</a:t>
                      </a:r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-weight-device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Block IO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Quota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설정할 수 있으며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~ 1000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까지 선택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61850"/>
                  </a:ext>
                </a:extLst>
              </a:tr>
              <a:tr h="623089">
                <a:tc>
                  <a:txBody>
                    <a:bodyPr/>
                    <a:lstStyle/>
                    <a:p>
                      <a:pPr marL="0" algn="l" defTabSz="742950" rtl="0" eaLnBrk="1" latinLnBrk="1" hangingPunct="1"/>
                      <a:r>
                        <a:rPr lang="en-US" altLang="ko-KR" sz="2000" b="1" kern="12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--device-read-bps</a:t>
                      </a:r>
                    </a:p>
                    <a:p>
                      <a:pPr marL="0" algn="l" defTabSz="742950" rtl="0" eaLnBrk="1" latinLnBrk="1" hangingPunct="1"/>
                      <a:r>
                        <a:rPr lang="en-US" altLang="ko-KR" sz="2000" b="1" kern="12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--device-write-bps</a:t>
                      </a:r>
                      <a:endParaRPr lang="ko-KR" altLang="en-US" sz="2000" b="1" kern="1200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읽기와 쓰기 작업의 초당 제한을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kb, mb, </a:t>
                      </a:r>
                      <a:r>
                        <a:rPr lang="en-US" altLang="ko-KR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gb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단위로 설정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601291"/>
                  </a:ext>
                </a:extLst>
              </a:tr>
              <a:tr h="623089">
                <a:tc>
                  <a:txBody>
                    <a:bodyPr/>
                    <a:lstStyle/>
                    <a:p>
                      <a:pPr marL="0" algn="l" defTabSz="742950" rtl="0" eaLnBrk="1" latinLnBrk="1" hangingPunct="1"/>
                      <a:r>
                        <a:rPr lang="en-US" altLang="ko-KR" sz="2000" b="1" kern="12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--device-read-</a:t>
                      </a:r>
                      <a:r>
                        <a:rPr lang="en-US" altLang="ko-KR" sz="2000" b="1" kern="1200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iops</a:t>
                      </a:r>
                      <a:endParaRPr lang="en-US" altLang="ko-KR" sz="2000" b="1" kern="1200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algn="l" defTabSz="742950" rtl="0" eaLnBrk="1" latinLnBrk="1" hangingPunct="1"/>
                      <a:r>
                        <a:rPr lang="en-US" altLang="ko-KR" sz="2000" b="1" kern="12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--device-write-</a:t>
                      </a:r>
                      <a:r>
                        <a:rPr lang="en-US" altLang="ko-KR" sz="2000" b="1" kern="1200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iops</a:t>
                      </a:r>
                      <a:endParaRPr lang="ko-KR" altLang="en-US" sz="2000" b="1" kern="1200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Container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read/write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속도의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Quota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설정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초당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Quota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제한해서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발생시킴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0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이상의 정수로 표기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초당 데이터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전송량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=IOPS * Block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용량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312030"/>
                  </a:ext>
                </a:extLst>
              </a:tr>
            </a:tbl>
          </a:graphicData>
        </a:graphic>
      </p:graphicFrame>
      <p:pic>
        <p:nvPicPr>
          <p:cNvPr id="2050" name="Picture 2" descr="Free Icons Png - Disk Storage Icon (1044x1024), Png Download">
            <a:extLst>
              <a:ext uri="{FF2B5EF4-FFF2-40B4-BE49-F238E27FC236}">
                <a16:creationId xmlns:a16="http://schemas.microsoft.com/office/drawing/2014/main" id="{EA81F9A3-638F-49AD-A499-FBD798BD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34" y="566661"/>
            <a:ext cx="1612899" cy="15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164226"/>
      </p:ext>
    </p:extLst>
  </p:cSld>
  <p:clrMapOvr>
    <a:masterClrMapping/>
  </p:clrMapOvr>
  <p:transition spd="slow"/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Block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I/O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–it –-rm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–-</a:t>
            </a:r>
            <a:r>
              <a:rPr lang="en-US" altLang="ko-KR" b="1" dirty="0" err="1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blkio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-weight 100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ubuntu:latest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 bash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–it –-rm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–-device-write-bps /dev/vda:1mb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ubuntu:latest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 bash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–it –-rm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–-device-write-bps /dev/vda:10mb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ubuntu:latest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 bash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–it –-rm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–-device-write-</a:t>
            </a:r>
            <a:r>
              <a:rPr lang="en-US" altLang="ko-KR" b="1" dirty="0" err="1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iops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 /dev/vda:10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ubuntu:latest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 bash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$ docker run –it –-rm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–-device-write-</a:t>
            </a:r>
            <a:r>
              <a:rPr lang="en-US" altLang="ko-KR" b="1" dirty="0" err="1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iops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 /dev/vda:100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ubuntu:latest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휴먼둥근헤드라인" panose="02030504000101010101" pitchFamily="18" charset="-127"/>
                <a:cs typeface="Courier New" panose="02070309020205020404" pitchFamily="49" charset="0"/>
              </a:rPr>
              <a:t> bash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휴먼둥근헤드라인" panose="02030504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H/W Resource Management</a:t>
            </a:r>
          </a:p>
        </p:txBody>
      </p:sp>
      <p:pic>
        <p:nvPicPr>
          <p:cNvPr id="9" name="Picture 2" descr="Free Icons Png - Disk Storage Icon (1044x1024), Png Download">
            <a:extLst>
              <a:ext uri="{FF2B5EF4-FFF2-40B4-BE49-F238E27FC236}">
                <a16:creationId xmlns:a16="http://schemas.microsoft.com/office/drawing/2014/main" id="{BC2B4270-E17F-4E56-80CC-B4FBA065C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34" y="566661"/>
            <a:ext cx="1612899" cy="156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938712"/>
      </p:ext>
    </p:extLst>
  </p:cSld>
  <p:clrMapOvr>
    <a:masterClrMapping/>
  </p:clrMapOvr>
  <p:transition spd="slow"/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stats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실행중인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Runtime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통계를 확인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stats [OPTIONS] [CONTAINER…]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event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Host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실시간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Event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정보를 수집해서 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events [OPTIONS]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$ docker image COMMAND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휴먼둥근헤드라인" panose="02030504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 Monitoring Commands</a:t>
            </a:r>
          </a:p>
        </p:txBody>
      </p:sp>
    </p:spTree>
    <p:extLst>
      <p:ext uri="{BB962C8B-B14F-4D97-AF65-F5344CB8AC3E}">
        <p14:creationId xmlns:p14="http://schemas.microsoft.com/office/powerpoint/2010/main" val="3954660085"/>
      </p:ext>
    </p:extLst>
  </p:cSld>
  <p:clrMapOvr>
    <a:masterClrMapping/>
  </p:clrMapOvr>
  <p:transition spd="slow"/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6A71E7-33DE-40D9-8665-F3D4EC0B9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318" y="3524784"/>
            <a:ext cx="6327041" cy="276242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Advisor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Provides container users an understanding of the resource usage and performance characteristics of their running containers.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https://github.com/google/cadvisor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https://hub.docker.com/r/google/cadvisor/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휴먼둥근헤드라인" panose="02030504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cAdvisor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C20443-3B91-4D02-9F57-F26EB40C8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06" y="1057836"/>
            <a:ext cx="6327040" cy="12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78344"/>
      </p:ext>
    </p:extLst>
  </p:cSld>
  <p:clrMapOvr>
    <a:masterClrMapping/>
  </p:clrMapOvr>
  <p:transition spd="slow"/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2919706"/>
            <a:ext cx="11349317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Lab17. Docker Resource Management </a:t>
            </a:r>
          </a:p>
        </p:txBody>
      </p:sp>
    </p:spTree>
    <p:extLst>
      <p:ext uri="{BB962C8B-B14F-4D97-AF65-F5344CB8AC3E}">
        <p14:creationId xmlns:p14="http://schemas.microsoft.com/office/powerpoint/2010/main" val="447805688"/>
      </p:ext>
    </p:extLst>
  </p:cSld>
  <p:clrMapOvr>
    <a:masterClrMapping/>
  </p:clrMapOvr>
  <p:transition>
    <p:strips dir="rd"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Resource Management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이름을 가지는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다음의 조건으로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실행하시오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100000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MYSQL_ROOT_PASSWORD:pass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100000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메모리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200MB</a:t>
            </a:r>
          </a:p>
          <a:p>
            <a:pPr lvl="1">
              <a:buClr>
                <a:srgbClr val="FF0000"/>
              </a:buClr>
              <a:buSzPct val="100000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메모리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300MB</a:t>
            </a:r>
          </a:p>
          <a:p>
            <a:pPr lvl="1">
              <a:buClr>
                <a:srgbClr val="FF0000"/>
              </a:buClr>
              <a:buSzPct val="100000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할당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 core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</a:p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Container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리소스 사용량을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stats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확인하시오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휴먼둥근헤드라인" panose="02030504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 문제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40994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</a:t>
            </a:r>
            <a:endParaRPr lang="ko-KR" altLang="en-US" sz="3200" dirty="0"/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Cloud Computing Service Architecture</a:t>
            </a:r>
          </a:p>
        </p:txBody>
      </p:sp>
      <p:pic>
        <p:nvPicPr>
          <p:cNvPr id="6" name="Picture 2" descr="3 번째 이미지">
            <a:extLst>
              <a:ext uri="{FF2B5EF4-FFF2-40B4-BE49-F238E27FC236}">
                <a16:creationId xmlns:a16="http://schemas.microsoft.com/office/drawing/2014/main" id="{94EBD55C-9B72-4537-8D32-6AEB91FD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299" y="1605910"/>
            <a:ext cx="7285402" cy="50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B09FDC-7A6B-4346-9F0F-34660952A616}"/>
              </a:ext>
            </a:extLst>
          </p:cNvPr>
          <p:cNvSpPr/>
          <p:nvPr/>
        </p:nvSpPr>
        <p:spPr bwMode="auto">
          <a:xfrm>
            <a:off x="2453298" y="5352628"/>
            <a:ext cx="7470877" cy="70422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558292"/>
      </p:ext>
    </p:extLst>
  </p:cSld>
  <p:clrMapOvr>
    <a:masterClrMapping/>
  </p:clrMapOvr>
  <p:transition spd="slow"/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</a:t>
            </a:r>
            <a:r>
              <a:rPr lang="ko-KR" alt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Swarm</a:t>
            </a:r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971950"/>
      </p:ext>
    </p:extLst>
  </p:cSld>
  <p:clrMapOvr>
    <a:masterClrMapping/>
  </p:clrMapOvr>
  <p:transition>
    <p:strips dir="rd"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Swarm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 group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 either physical or virtual machines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Are running the Docker application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Have been configured to join together in a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cluster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Once a group of machines have been clustered together, can still run the Docker commands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Are used to,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But will now be carried out by the machines in cluster.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activities of the cluster are controlled by a swarm manager.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Machines that have joined the cluster are referred to as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node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s.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b="1" dirty="0">
              <a:solidFill>
                <a:srgbClr val="FF0000"/>
              </a:solidFill>
              <a:latin typeface="Courier New" panose="02070309020205020404" pitchFamily="49" charset="0"/>
              <a:ea typeface="휴먼둥근헤드라인" panose="02030504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a Docker Swarm?</a:t>
            </a:r>
          </a:p>
        </p:txBody>
      </p:sp>
      <p:pic>
        <p:nvPicPr>
          <p:cNvPr id="2050" name="Picture 2" descr="docker swarm">
            <a:extLst>
              <a:ext uri="{FF2B5EF4-FFF2-40B4-BE49-F238E27FC236}">
                <a16:creationId xmlns:a16="http://schemas.microsoft.com/office/drawing/2014/main" id="{73523966-74F6-42C6-B72D-F39318C2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235" y="228600"/>
            <a:ext cx="2299818" cy="2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633099"/>
      </p:ext>
    </p:extLst>
  </p:cSld>
  <p:clrMapOvr>
    <a:masterClrMapping/>
  </p:clrMapOvr>
  <p:transition spd="slow"/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Swarm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 container orchestration tool.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Allows the user to manage multiple containers deployed across multiple host machines.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 a docker swarm, there are typically several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worker nodes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 at least one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manager node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that is responsible for handling the worker nodes' resources efficiently and ensuring that the cluster operates efficiently.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Orchestration Tool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관리가 어렵고 사용하기 복잡하다는 편견을 완전히 바꿔 놓았다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구축비용이 거의 들지 않고 관리 또한 쉬우며 다양한 기능을 쉽게 제공하고 가볍게 사용할 수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a Docker Swarm?</a:t>
            </a:r>
          </a:p>
        </p:txBody>
      </p:sp>
    </p:spTree>
    <p:extLst>
      <p:ext uri="{BB962C8B-B14F-4D97-AF65-F5344CB8AC3E}">
        <p14:creationId xmlns:p14="http://schemas.microsoft.com/office/powerpoint/2010/main" val="2013734043"/>
      </p:ext>
    </p:extLst>
  </p:cSld>
  <p:clrMapOvr>
    <a:masterClrMapping/>
  </p:clrMapOvr>
  <p:transition spd="slow"/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Swarm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처음에는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별도 개발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1.0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1.12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버전부터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Swarm Mode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이름으로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합쳐짐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내장되어 다른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설치할 필요가 없고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Docker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그대로 사용할 수 있어 매우 편리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기능이 단순하고 필요한 것만 구현되어 있어 세부적인 컨트롤은 어렵다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Node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50,000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안전성 검증되었음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a Docker Swarm?</a:t>
            </a:r>
          </a:p>
        </p:txBody>
      </p:sp>
    </p:spTree>
    <p:extLst>
      <p:ext uri="{BB962C8B-B14F-4D97-AF65-F5344CB8AC3E}">
        <p14:creationId xmlns:p14="http://schemas.microsoft.com/office/powerpoint/2010/main" val="2175291837"/>
      </p:ext>
    </p:extLst>
  </p:cSld>
  <p:clrMapOvr>
    <a:masterClrMapping/>
  </p:clrMapOvr>
  <p:transition spd="slow"/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Swarm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Recommendation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적당한 규모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수십대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Docker Swarm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규모의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Cluster  Kubernetes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AWS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단순하게 사용하려면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ECS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HashiCorp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팬이라면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Nomad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Ref to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  <a:hlinkClick r:id="rId3"/>
              </a:rPr>
              <a:t>https://subicura.com/2017/02/25/container-orchestration-with-docker-swarm.html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a Docker Swarm?</a:t>
            </a:r>
          </a:p>
        </p:txBody>
      </p:sp>
    </p:spTree>
    <p:extLst>
      <p:ext uri="{BB962C8B-B14F-4D97-AF65-F5344CB8AC3E}">
        <p14:creationId xmlns:p14="http://schemas.microsoft.com/office/powerpoint/2010/main" val="3464852631"/>
      </p:ext>
    </p:extLst>
  </p:cSld>
  <p:clrMapOvr>
    <a:masterClrMapping/>
  </p:clrMapOvr>
  <p:transition spd="slow"/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Swarm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480800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Scheduling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대의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적당한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Resource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분배를 위해 자동적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정책에 맞춰진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배포해 주는 것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Clustering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다중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하나의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처럼 사용할 수 있도록 해주는 것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 Discovery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다중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다중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떠있는데 내가 찾고자 하는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어느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어떤 위치에 떠있는지 찾아주는 것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Monitoring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상태를 체크해 주는 것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Logging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 Log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Server Orchestration</a:t>
            </a:r>
          </a:p>
        </p:txBody>
      </p:sp>
      <p:pic>
        <p:nvPicPr>
          <p:cNvPr id="1026" name="Picture 2" descr="Docker Swarm orchestration">
            <a:extLst>
              <a:ext uri="{FF2B5EF4-FFF2-40B4-BE49-F238E27FC236}">
                <a16:creationId xmlns:a16="http://schemas.microsoft.com/office/drawing/2014/main" id="{86BF10B0-7BC6-4042-947F-7FADCA901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222" y="228600"/>
            <a:ext cx="5538283" cy="143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89A9C5-7D2A-4575-8C18-FA0286B4172E}"/>
              </a:ext>
            </a:extLst>
          </p:cNvPr>
          <p:cNvSpPr txBox="1"/>
          <p:nvPr/>
        </p:nvSpPr>
        <p:spPr>
          <a:xfrm>
            <a:off x="373867" y="6412089"/>
            <a:ext cx="653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 </a:t>
            </a:r>
            <a:r>
              <a:rPr lang="en-US" altLang="ko-KR" sz="1200" dirty="0">
                <a:hlinkClick r:id="rId4"/>
              </a:rPr>
              <a:t>https://www.youtube.com/watch?v=tjOhXtr-jzY</a:t>
            </a:r>
            <a:endParaRPr lang="en-US" altLang="ko-KR" sz="1200" dirty="0"/>
          </a:p>
          <a:p>
            <a:r>
              <a:rPr lang="en-US" altLang="ko-KR" sz="1200" dirty="0">
                <a:hlinkClick r:id="rId5"/>
              </a:rPr>
              <a:t>       https://subicura.com/2017/02/25/container-orchestration-with-docker-swarm.html</a:t>
            </a:r>
            <a:r>
              <a:rPr lang="en-US" altLang="ko-KR" sz="1200" dirty="0"/>
              <a:t>  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853183"/>
      </p:ext>
    </p:extLst>
  </p:cSld>
  <p:clrMapOvr>
    <a:masterClrMapping/>
  </p:clrMapOvr>
  <p:transition spd="slow"/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Swarm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Server Orchestration</a:t>
            </a:r>
          </a:p>
        </p:txBody>
      </p:sp>
      <p:pic>
        <p:nvPicPr>
          <p:cNvPr id="1026" name="Picture 2" descr="Docker Swarm orchestration">
            <a:extLst>
              <a:ext uri="{FF2B5EF4-FFF2-40B4-BE49-F238E27FC236}">
                <a16:creationId xmlns:a16="http://schemas.microsoft.com/office/drawing/2014/main" id="{86BF10B0-7BC6-4042-947F-7FADCA901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222" y="228600"/>
            <a:ext cx="5538283" cy="143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72155B-CF3D-4138-A50E-DB55A164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34" y="1878189"/>
            <a:ext cx="83343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4046B-8C40-41F6-88BD-80481F06FDEA}"/>
              </a:ext>
            </a:extLst>
          </p:cNvPr>
          <p:cNvSpPr txBox="1"/>
          <p:nvPr/>
        </p:nvSpPr>
        <p:spPr>
          <a:xfrm>
            <a:off x="1535288" y="6550223"/>
            <a:ext cx="69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5"/>
              </a:rPr>
              <a:t>https://medium.com/tech-tajawal/create-cluster-using-docker-swarm-94d7b2a10c43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1955120"/>
      </p:ext>
    </p:extLst>
  </p:cSld>
  <p:clrMapOvr>
    <a:masterClrMapping/>
  </p:clrMapOvr>
  <p:transition spd="slow"/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Swarm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(Cont.)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1" y="1116289"/>
            <a:ext cx="11274401" cy="662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 Orchestration Tools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C620C-FD31-470C-A09E-C3C87C363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" y="2013227"/>
            <a:ext cx="10139028" cy="4090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569FA-AC49-44F3-BE88-A1032C8374B5}"/>
              </a:ext>
            </a:extLst>
          </p:cNvPr>
          <p:cNvSpPr txBox="1"/>
          <p:nvPr/>
        </p:nvSpPr>
        <p:spPr>
          <a:xfrm>
            <a:off x="1026486" y="6561877"/>
            <a:ext cx="5723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4"/>
              </a:rPr>
              <a:t>https://subicura.com/2017/02/25/container-orchestration-with-docker-swarm.html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25887395"/>
      </p:ext>
    </p:extLst>
  </p:cSld>
  <p:clrMapOvr>
    <a:masterClrMapping/>
  </p:clrMapOvr>
  <p:transition spd="slow"/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6" y="2937635"/>
            <a:ext cx="9345335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Lab18. </a:t>
            </a:r>
            <a:r>
              <a:rPr lang="en-US" sz="6000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DockerHub</a:t>
            </a:r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+ </a:t>
            </a:r>
            <a:b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GitHub + Jenkins </a:t>
            </a:r>
          </a:p>
        </p:txBody>
      </p:sp>
    </p:spTree>
    <p:extLst>
      <p:ext uri="{BB962C8B-B14F-4D97-AF65-F5344CB8AC3E}">
        <p14:creationId xmlns:p14="http://schemas.microsoft.com/office/powerpoint/2010/main" val="2961021373"/>
      </p:ext>
    </p:extLst>
  </p:cSld>
  <p:clrMapOvr>
    <a:masterClrMapping/>
  </p:clrMapOvr>
  <p:transition>
    <p:strips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pic>
        <p:nvPicPr>
          <p:cNvPr id="5" name="Picture 2" descr="IT업계, 데이터센터 투자 확대…&quot;클라우드 사업 강화&quot;">
            <a:extLst>
              <a:ext uri="{FF2B5EF4-FFF2-40B4-BE49-F238E27FC236}">
                <a16:creationId xmlns:a16="http://schemas.microsoft.com/office/drawing/2014/main" id="{C8CF8BB4-67E5-42F5-8818-BACEE5BFB1D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732" y="2262019"/>
            <a:ext cx="5086800" cy="3387600"/>
          </a:xfrm>
          <a:prstGeom prst="rect">
            <a:avLst/>
          </a:prstGeom>
          <a:noFill/>
          <a:ln>
            <a:solidFill>
              <a:srgbClr val="2C4BF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데이터센터? IDC? 차이와 해답은?">
            <a:extLst>
              <a:ext uri="{FF2B5EF4-FFF2-40B4-BE49-F238E27FC236}">
                <a16:creationId xmlns:a16="http://schemas.microsoft.com/office/drawing/2014/main" id="{15E71F7A-ED34-430C-BDAA-E5E20876B6A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8936" y="2262019"/>
            <a:ext cx="5086800" cy="3387600"/>
          </a:xfrm>
          <a:prstGeom prst="rect">
            <a:avLst/>
          </a:prstGeom>
          <a:noFill/>
          <a:ln>
            <a:solidFill>
              <a:srgbClr val="2C4BF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63697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4C9DA5-CC10-4971-A05C-6D2E7C4D8581}"/>
              </a:ext>
            </a:extLst>
          </p:cNvPr>
          <p:cNvGrpSpPr/>
          <p:nvPr/>
        </p:nvGrpSpPr>
        <p:grpSpPr>
          <a:xfrm>
            <a:off x="619792" y="1917642"/>
            <a:ext cx="11480800" cy="2414210"/>
            <a:chOff x="730191" y="2601215"/>
            <a:chExt cx="10520189" cy="21947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A650F73-ADAB-455F-8A8C-9C3DBA051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191" y="2601215"/>
              <a:ext cx="1783770" cy="21947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9F03447-35D8-44DC-A268-C5E44434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6018" y="2603701"/>
              <a:ext cx="1318661" cy="20018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8F1457D-96ED-46B7-B890-7C6EE4B9E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3098" y="2706948"/>
              <a:ext cx="2346600" cy="1983271"/>
            </a:xfrm>
            <a:prstGeom prst="rect">
              <a:avLst/>
            </a:prstGeom>
          </p:spPr>
        </p:pic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6B180253-A050-4084-AA33-06D7CAB5F610}"/>
                </a:ext>
              </a:extLst>
            </p:cNvPr>
            <p:cNvSpPr/>
            <p:nvPr/>
          </p:nvSpPr>
          <p:spPr>
            <a:xfrm>
              <a:off x="3038465" y="2669419"/>
              <a:ext cx="142863" cy="1922476"/>
            </a:xfrm>
            <a:prstGeom prst="rightBrac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2" name="오른쪽 중괄호 11">
              <a:extLst>
                <a:ext uri="{FF2B5EF4-FFF2-40B4-BE49-F238E27FC236}">
                  <a16:creationId xmlns:a16="http://schemas.microsoft.com/office/drawing/2014/main" id="{32AFD569-1CB9-4CC9-A36F-A43E40D24278}"/>
                </a:ext>
              </a:extLst>
            </p:cNvPr>
            <p:cNvSpPr/>
            <p:nvPr/>
          </p:nvSpPr>
          <p:spPr>
            <a:xfrm>
              <a:off x="5488604" y="2669419"/>
              <a:ext cx="281532" cy="1856011"/>
            </a:xfrm>
            <a:prstGeom prst="rightBrac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3" name="오른쪽 중괄호 12">
              <a:extLst>
                <a:ext uri="{FF2B5EF4-FFF2-40B4-BE49-F238E27FC236}">
                  <a16:creationId xmlns:a16="http://schemas.microsoft.com/office/drawing/2014/main" id="{03F71174-2498-4B46-AD39-2CE8617B63AA}"/>
                </a:ext>
              </a:extLst>
            </p:cNvPr>
            <p:cNvSpPr/>
            <p:nvPr/>
          </p:nvSpPr>
          <p:spPr>
            <a:xfrm>
              <a:off x="8753816" y="2601216"/>
              <a:ext cx="228845" cy="2089002"/>
            </a:xfrm>
            <a:prstGeom prst="rightBrac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pic>
          <p:nvPicPr>
            <p:cNvPr id="14" name="Picture 2" descr="클라우드 스토리지 클라우드 컴퓨팅 데이터 스토리지 컴퓨터 아이콘 ...">
              <a:extLst>
                <a:ext uri="{FF2B5EF4-FFF2-40B4-BE49-F238E27FC236}">
                  <a16:creationId xmlns:a16="http://schemas.microsoft.com/office/drawing/2014/main" id="{A6834EBA-0BA2-43C3-911B-3716E058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1528" y1="34731" x2="54153" y2="68862"/>
                          <a14:foregroundMark x1="54153" y1="68862" x2="58140" y2="60479"/>
                          <a14:foregroundMark x1="41528" y1="36527" x2="56146" y2="35928"/>
                          <a14:foregroundMark x1="41860" y1="35329" x2="41860" y2="69461"/>
                          <a14:foregroundMark x1="49834" y1="35329" x2="52159" y2="60479"/>
                          <a14:foregroundMark x1="52492" y1="38922" x2="57475" y2="58683"/>
                          <a14:foregroundMark x1="56146" y1="42515" x2="58140" y2="55689"/>
                          <a14:foregroundMark x1="55814" y1="35928" x2="57807" y2="49701"/>
                          <a14:foregroundMark x1="44518" y1="41317" x2="43854" y2="61677"/>
                          <a14:foregroundMark x1="40199" y1="55689" x2="40864" y2="68862"/>
                          <a14:foregroundMark x1="41528" y1="66467" x2="42193" y2="70659"/>
                          <a14:foregroundMark x1="42525" y1="67066" x2="42857" y2="72455"/>
                          <a14:foregroundMark x1="43854" y1="65269" x2="44850" y2="70659"/>
                          <a14:foregroundMark x1="45183" y1="66467" x2="46512" y2="72455"/>
                          <a14:foregroundMark x1="48505" y1="61078" x2="48837" y2="64072"/>
                          <a14:foregroundMark x1="43854" y1="47904" x2="43854" y2="61677"/>
                          <a14:foregroundMark x1="42525" y1="43114" x2="42525" y2="56287"/>
                          <a14:foregroundMark x1="41860" y1="37126" x2="42193" y2="68263"/>
                          <a14:foregroundMark x1="42525" y1="42515" x2="43854" y2="76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2326" y="2968189"/>
              <a:ext cx="2388054" cy="132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1322924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2F18C-8927-4C86-91CD-747EB3C066C4}"/>
              </a:ext>
            </a:extLst>
          </p:cNvPr>
          <p:cNvSpPr txBox="1"/>
          <p:nvPr/>
        </p:nvSpPr>
        <p:spPr>
          <a:xfrm>
            <a:off x="304801" y="6444734"/>
            <a:ext cx="428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2"/>
              </a:rPr>
              <a:t>https://www.energystar.gov/products/low_carbon_it_campaign/12_ways_save_energy_data_center/server_virtualization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427678" y="1710648"/>
            <a:ext cx="6669248" cy="25308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V12n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물리적인 하드웨어 장치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논리적인 객체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추상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화하는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the act of creating a virtual(rather than actual) version of something, including virtual computer hardware platforms, storage devices, and computer network resources.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BB7FDAB8-E86B-49AD-BCF7-6E8E4BAFC147}"/>
              </a:ext>
            </a:extLst>
          </p:cNvPr>
          <p:cNvSpPr/>
          <p:nvPr/>
        </p:nvSpPr>
        <p:spPr>
          <a:xfrm>
            <a:off x="559998" y="1120360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What is Virtualization?</a:t>
            </a:r>
          </a:p>
        </p:txBody>
      </p:sp>
      <p:pic>
        <p:nvPicPr>
          <p:cNvPr id="5122" name="Picture 2" descr="Server virtualization">
            <a:extLst>
              <a:ext uri="{FF2B5EF4-FFF2-40B4-BE49-F238E27FC236}">
                <a16:creationId xmlns:a16="http://schemas.microsoft.com/office/drawing/2014/main" id="{6359DBD7-5C73-4AEC-9E9E-A62723DD2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398728"/>
            <a:ext cx="4456311" cy="2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25802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2F18C-8927-4C86-91CD-747EB3C066C4}"/>
              </a:ext>
            </a:extLst>
          </p:cNvPr>
          <p:cNvSpPr txBox="1"/>
          <p:nvPr/>
        </p:nvSpPr>
        <p:spPr>
          <a:xfrm>
            <a:off x="1126456" y="6629400"/>
            <a:ext cx="30510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2"/>
              </a:rPr>
              <a:t>https://www.networkcomputing.com/guide-server-virtualization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2050" name="Picture 2" descr="Source: Intel">
            <a:extLst>
              <a:ext uri="{FF2B5EF4-FFF2-40B4-BE49-F238E27FC236}">
                <a16:creationId xmlns:a16="http://schemas.microsoft.com/office/drawing/2014/main" id="{F7757D21-EB4C-4616-BE4D-1042F5F3C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75" y="1346215"/>
            <a:ext cx="9460450" cy="45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07585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6045201" y="1125538"/>
            <a:ext cx="5541184" cy="1981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traditional one workload, one box approach means that most servers run at a low </a:t>
            </a:r>
            <a:r>
              <a:rPr lang="en-US" altLang="ko-KR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utilization rate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the fraction of total computing resources engaged in useful work.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2012 New York Times article cited two sources that estimated the average server utilization rate to be </a:t>
            </a:r>
            <a:r>
              <a:rPr lang="en-US" altLang="ko-KR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6 to 12%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Another study stated that the one workload, one box approach leads to </a:t>
            </a:r>
            <a:r>
              <a:rPr lang="en-US" altLang="ko-KR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90% of all x86 servers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running at </a:t>
            </a:r>
            <a:r>
              <a:rPr lang="en-US" altLang="ko-KR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less than 10% utilization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with a typical server running at </a:t>
            </a:r>
            <a:r>
              <a:rPr lang="en-US" altLang="ko-KR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less than 5% utilization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Server Virtualization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543732" y="6629400"/>
            <a:ext cx="5909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2"/>
              </a:rPr>
              <a:t>https://www.researchgate.net/figure/Comparison-between-Traditional-Server-and-Virtualized-Server_fig3_324692035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4098" name="Picture 2" descr="Comparison between Traditional Server and Virtualized Server. ">
            <a:extLst>
              <a:ext uri="{FF2B5EF4-FFF2-40B4-BE49-F238E27FC236}">
                <a16:creationId xmlns:a16="http://schemas.microsoft.com/office/drawing/2014/main" id="{7F7D40CA-CBA8-473E-A236-6FA8BEC6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2" y="2013226"/>
            <a:ext cx="5076892" cy="33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1331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VM-Based Virtualization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6498207" y="1837188"/>
            <a:ext cx="5541184" cy="1981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Virtualization Layer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Operating Systems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Virtualization Software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Hypervisor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 I vs Type II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Virtual Machine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Virtualized Hardware</a:t>
            </a:r>
          </a:p>
          <a:p>
            <a:pPr lvl="2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CPU, Memory, Storage, Network Resources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Guest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Operating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373867" y="6629400"/>
            <a:ext cx="5909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2"/>
              </a:rPr>
              <a:t>https://www.hybridtp.ie/what-is-virtualization-what-are-its-benefits-and-how-can-i-get-the-solution/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1028" name="Picture 4" descr="virtualization">
            <a:extLst>
              <a:ext uri="{FF2B5EF4-FFF2-40B4-BE49-F238E27FC236}">
                <a16:creationId xmlns:a16="http://schemas.microsoft.com/office/drawing/2014/main" id="{BDB7522E-AF38-4838-BB08-6A6E6BC8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67" y="1837188"/>
            <a:ext cx="5087366" cy="445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8025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470D0E-2FEF-4DF4-A0D8-F690DB8AE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References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9C72559-A6E2-442C-8716-35BBBEFD2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268417"/>
            <a:ext cx="11480800" cy="4827587"/>
          </a:xfrm>
        </p:spPr>
        <p:txBody>
          <a:bodyPr/>
          <a:lstStyle/>
          <a:p>
            <a:r>
              <a:rPr lang="ko-KR" altLang="en-US" sz="2000" dirty="0">
                <a:hlinkClick r:id="rId2"/>
              </a:rPr>
              <a:t>도커 무작정 따라하기</a:t>
            </a:r>
            <a:endParaRPr lang="en-US" sz="2000" dirty="0">
              <a:hlinkClick r:id="rId3"/>
            </a:endParaRPr>
          </a:p>
          <a:p>
            <a:r>
              <a:rPr lang="en-US" sz="2000" dirty="0" err="1">
                <a:hlinkClick r:id="rId3"/>
              </a:rPr>
              <a:t>TecMint</a:t>
            </a:r>
            <a:r>
              <a:rPr lang="en-US" sz="2000" dirty="0">
                <a:hlinkClick r:id="rId3"/>
              </a:rPr>
              <a:t> Docker</a:t>
            </a:r>
            <a:endParaRPr lang="en-US" sz="2000" dirty="0"/>
          </a:p>
          <a:p>
            <a:r>
              <a:rPr lang="en-US" sz="2000" dirty="0">
                <a:hlinkClick r:id="rId4"/>
              </a:rPr>
              <a:t>[</a:t>
            </a:r>
            <a:r>
              <a:rPr lang="ko-KR" altLang="en-US" sz="2000" dirty="0">
                <a:hlinkClick r:id="rId4"/>
              </a:rPr>
              <a:t>가장 빨리 만나는 도커</a:t>
            </a:r>
            <a:r>
              <a:rPr lang="en-US" altLang="ko-KR" sz="2000" dirty="0">
                <a:hlinkClick r:id="rId4"/>
              </a:rPr>
              <a:t>]</a:t>
            </a:r>
            <a:r>
              <a:rPr lang="ko-KR" altLang="en-US" sz="2000" dirty="0">
                <a:hlinkClick r:id="rId4"/>
              </a:rPr>
              <a:t> 원고</a:t>
            </a:r>
            <a:endParaRPr lang="en-US" altLang="ko-KR" sz="2000" dirty="0"/>
          </a:p>
          <a:p>
            <a:r>
              <a:rPr lang="en-US" sz="2000" dirty="0">
                <a:hlinkClick r:id="rId5"/>
              </a:rPr>
              <a:t>Docker </a:t>
            </a:r>
            <a:r>
              <a:rPr lang="ko-KR" altLang="en-US" sz="2000" dirty="0">
                <a:hlinkClick r:id="rId5"/>
              </a:rPr>
              <a:t>간단 개념 </a:t>
            </a:r>
            <a:r>
              <a:rPr lang="en-US" altLang="ko-KR" sz="2000" dirty="0">
                <a:hlinkClick r:id="rId5"/>
              </a:rPr>
              <a:t>/ Docker</a:t>
            </a:r>
            <a:r>
              <a:rPr lang="ko-KR" altLang="en-US" sz="2000" dirty="0">
                <a:hlinkClick r:id="rId5"/>
              </a:rPr>
              <a:t>를 이용한 </a:t>
            </a:r>
            <a:r>
              <a:rPr lang="en-US" altLang="ko-KR" sz="2000" dirty="0">
                <a:hlinkClick r:id="rId5"/>
              </a:rPr>
              <a:t>MSA </a:t>
            </a:r>
            <a:r>
              <a:rPr lang="ko-KR" altLang="en-US" sz="2000" dirty="0">
                <a:hlinkClick r:id="rId5"/>
              </a:rPr>
              <a:t>기반의 </a:t>
            </a:r>
            <a:r>
              <a:rPr lang="en-US" altLang="ko-KR" sz="2000" dirty="0">
                <a:hlinkClick r:id="rId5"/>
              </a:rPr>
              <a:t>Spring Boot </a:t>
            </a:r>
            <a:r>
              <a:rPr lang="ko-KR" altLang="en-US" sz="2000" dirty="0">
                <a:hlinkClick r:id="rId5"/>
              </a:rPr>
              <a:t>프로젝트</a:t>
            </a:r>
            <a:endParaRPr lang="en-US" altLang="ko-KR" sz="2000" dirty="0"/>
          </a:p>
          <a:p>
            <a:r>
              <a:rPr lang="en-US" altLang="ko-KR" sz="2000" dirty="0">
                <a:hlinkClick r:id="rId6"/>
              </a:rPr>
              <a:t>An Introduction to Docker</a:t>
            </a:r>
            <a:endParaRPr lang="en-US" altLang="ko-KR" sz="2000" dirty="0"/>
          </a:p>
          <a:p>
            <a:r>
              <a:rPr lang="en-US" altLang="ko-KR" sz="2000" dirty="0" err="1">
                <a:hlinkClick r:id="rId7"/>
              </a:rPr>
              <a:t>Qemu</a:t>
            </a:r>
            <a:r>
              <a:rPr lang="ko-KR" altLang="en-US" sz="2000" dirty="0">
                <a:hlinkClick r:id="rId7"/>
              </a:rPr>
              <a:t>를 이용한 가상화 기초</a:t>
            </a:r>
            <a:endParaRPr lang="en-US" altLang="ko-KR" sz="2000" dirty="0"/>
          </a:p>
          <a:p>
            <a:r>
              <a:rPr lang="ko-KR" altLang="en-US" sz="2000" dirty="0">
                <a:hlinkClick r:id="rId8"/>
              </a:rPr>
              <a:t>리눅스 컨테이너란</a:t>
            </a:r>
            <a:r>
              <a:rPr lang="en-US" altLang="ko-KR" sz="2000" dirty="0">
                <a:hlinkClick r:id="rId8"/>
              </a:rPr>
              <a:t>?</a:t>
            </a:r>
            <a:endParaRPr lang="en-US" altLang="ko-KR" sz="2000" dirty="0"/>
          </a:p>
          <a:p>
            <a:r>
              <a:rPr lang="en-US" sz="2000" dirty="0">
                <a:hlinkClick r:id="rId9"/>
              </a:rPr>
              <a:t>Docker</a:t>
            </a:r>
            <a:r>
              <a:rPr lang="ko-KR" altLang="en-US" sz="2000" dirty="0">
                <a:hlinkClick r:id="rId9"/>
              </a:rPr>
              <a:t>와 </a:t>
            </a:r>
            <a:r>
              <a:rPr lang="en-US" altLang="ko-KR" sz="2000" dirty="0">
                <a:hlinkClick r:id="rId9"/>
              </a:rPr>
              <a:t>Linux </a:t>
            </a:r>
            <a:r>
              <a:rPr lang="ko-KR" altLang="en-US" sz="2000" dirty="0">
                <a:hlinkClick r:id="rId9"/>
              </a:rPr>
              <a:t>컨테이너 기술들</a:t>
            </a:r>
            <a:endParaRPr lang="en-US" altLang="ko-KR" sz="2000" dirty="0"/>
          </a:p>
          <a:p>
            <a:r>
              <a:rPr lang="en-US" sz="2000" dirty="0">
                <a:hlinkClick r:id="rId10"/>
              </a:rPr>
              <a:t>Docker</a:t>
            </a:r>
            <a:r>
              <a:rPr lang="ko-KR" altLang="en-US" sz="2000" dirty="0">
                <a:hlinkClick r:id="rId10"/>
              </a:rPr>
              <a:t>와 </a:t>
            </a:r>
            <a:r>
              <a:rPr lang="en-US" altLang="ko-KR" sz="2000" dirty="0">
                <a:hlinkClick r:id="rId10"/>
              </a:rPr>
              <a:t>Container</a:t>
            </a:r>
            <a:r>
              <a:rPr lang="ko-KR" altLang="en-US" sz="2000" dirty="0">
                <a:hlinkClick r:id="rId10"/>
              </a:rPr>
              <a:t>의 탄생과 설명</a:t>
            </a:r>
            <a:r>
              <a:rPr lang="en-US" altLang="ko-KR" sz="2000" dirty="0">
                <a:hlinkClick r:id="rId10"/>
              </a:rPr>
              <a:t>, </a:t>
            </a:r>
            <a:r>
              <a:rPr lang="ko-KR" altLang="en-US" sz="2000" dirty="0">
                <a:hlinkClick r:id="rId10"/>
              </a:rPr>
              <a:t>차이점</a:t>
            </a:r>
            <a:endParaRPr lang="en-US" altLang="ko-KR" sz="2000" dirty="0"/>
          </a:p>
          <a:p>
            <a:r>
              <a:rPr lang="ko-KR" altLang="en-US" sz="2000" dirty="0">
                <a:hlinkClick r:id="rId11"/>
              </a:rPr>
              <a:t>컨테이너란 무엇인가</a:t>
            </a:r>
            <a:endParaRPr lang="en-US" altLang="ko-KR" sz="2000" dirty="0"/>
          </a:p>
          <a:p>
            <a:r>
              <a:rPr lang="en-US" sz="2000" dirty="0">
                <a:hlinkClick r:id="rId12"/>
              </a:rPr>
              <a:t>Ralf Yang </a:t>
            </a:r>
            <a:r>
              <a:rPr lang="en-US" sz="2000" dirty="0" err="1">
                <a:hlinkClick r:id="rId12"/>
              </a:rPr>
              <a:t>Github</a:t>
            </a:r>
            <a:endParaRPr lang="en-US" sz="2000" dirty="0"/>
          </a:p>
          <a:p>
            <a:r>
              <a:rPr lang="en-US" sz="2000" dirty="0">
                <a:hlinkClick r:id="rId13"/>
              </a:rPr>
              <a:t>Ubuntu LXC</a:t>
            </a:r>
            <a:endParaRPr lang="en-US" sz="2000" dirty="0"/>
          </a:p>
          <a:p>
            <a:r>
              <a:rPr lang="en-US" sz="2000" dirty="0">
                <a:hlinkClick r:id="rId14"/>
              </a:rPr>
              <a:t>Dial D for Docker</a:t>
            </a:r>
            <a:endParaRPr lang="en-US" sz="2000" dirty="0"/>
          </a:p>
          <a:p>
            <a:r>
              <a:rPr lang="ko-KR" altLang="en-US" sz="2000" dirty="0">
                <a:hlinkClick r:id="rId15"/>
              </a:rPr>
              <a:t>왜 </a:t>
            </a:r>
            <a:r>
              <a:rPr lang="ko-KR" altLang="en-US" sz="2000" dirty="0" err="1">
                <a:hlinkClick r:id="rId15"/>
              </a:rPr>
              <a:t>도커인가</a:t>
            </a:r>
            <a:r>
              <a:rPr lang="en-US" altLang="ko-KR" sz="2000" dirty="0">
                <a:hlinkClick r:id="rId15"/>
              </a:rPr>
              <a:t>? </a:t>
            </a:r>
            <a:r>
              <a:rPr lang="ko-KR" altLang="en-US" sz="2000" dirty="0" err="1">
                <a:hlinkClick r:id="rId15"/>
              </a:rPr>
              <a:t>도커와</a:t>
            </a:r>
            <a:r>
              <a:rPr lang="ko-KR" altLang="en-US" sz="2000" dirty="0">
                <a:hlinkClick r:id="rId15"/>
              </a:rPr>
              <a:t> 리눅스 컨테이너의 이해</a:t>
            </a:r>
            <a:endParaRPr lang="en-US" altLang="ko-KR" sz="2000" dirty="0"/>
          </a:p>
          <a:p>
            <a:r>
              <a:rPr lang="en-US" sz="2000" dirty="0">
                <a:hlinkClick r:id="rId16"/>
              </a:rPr>
              <a:t>Docker</a:t>
            </a:r>
            <a:r>
              <a:rPr lang="ko-KR" altLang="en-US" sz="2000" dirty="0">
                <a:hlinkClick r:id="rId16"/>
              </a:rPr>
              <a:t>란</a:t>
            </a:r>
            <a:r>
              <a:rPr lang="en-US" altLang="ko-KR" sz="2000" dirty="0">
                <a:hlinkClick r:id="rId16"/>
              </a:rPr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90803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2F18C-8927-4C86-91CD-747EB3C066C4}"/>
              </a:ext>
            </a:extLst>
          </p:cNvPr>
          <p:cNvSpPr txBox="1"/>
          <p:nvPr/>
        </p:nvSpPr>
        <p:spPr>
          <a:xfrm>
            <a:off x="3225669" y="5521519"/>
            <a:ext cx="20863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2"/>
              </a:rPr>
              <a:t>https://secmem.tistory.com/308</a:t>
            </a:r>
            <a:endParaRPr lang="ko-KR" altLang="en-US" sz="8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6887261" y="2296865"/>
            <a:ext cx="5304739" cy="1981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 I Virtualization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물리적인 하드웨어 위에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Hypervisor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≡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Bare-Metal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Citrix’s Xen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VMWare’s ESX Server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Linux’s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KVM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Hypervisor Virtualization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373866" y="5553512"/>
            <a:ext cx="2086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3"/>
              </a:rPr>
              <a:t>https://slidesplayer.org/slide/11113210/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ACBF08-7B6B-4E70-AAFE-72B66FC13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6" y="2296865"/>
            <a:ext cx="2588338" cy="32246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1B0954-43A7-488B-98B9-9482DFEFB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70" y="2296865"/>
            <a:ext cx="3269132" cy="32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68461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2F18C-8927-4C86-91CD-747EB3C066C4}"/>
              </a:ext>
            </a:extLst>
          </p:cNvPr>
          <p:cNvSpPr txBox="1"/>
          <p:nvPr/>
        </p:nvSpPr>
        <p:spPr>
          <a:xfrm>
            <a:off x="3225669" y="5521519"/>
            <a:ext cx="20863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2"/>
              </a:rPr>
              <a:t>https://secmem.tistory.com/308</a:t>
            </a:r>
            <a:endParaRPr lang="ko-KR" altLang="en-US" sz="8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6887261" y="2296865"/>
            <a:ext cx="5304739" cy="1981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 II Virtualization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 위에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Hypervisor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올림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간단한 방법으로 보다 쉽게 가상화 가능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Oracle VirtualBox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VMWare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VMWare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Workstation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Microsoft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VirtualPC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Host Virtualization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A4C4E3-DF2B-49A8-9D02-B9D520FC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6" y="2296865"/>
            <a:ext cx="2645577" cy="32566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F9EB8F-61A9-4253-87EC-CC1679C37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69" y="2296865"/>
            <a:ext cx="3324259" cy="3256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373866" y="5553512"/>
            <a:ext cx="2086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5"/>
              </a:rPr>
              <a:t>https://slidesplayer.org/slide/11113210/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517638377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ype 1 hypervisor vs type 2 hypervisor Bare-metal Native vs Hosted tabular form - Difference">
            <a:extLst>
              <a:ext uri="{FF2B5EF4-FFF2-40B4-BE49-F238E27FC236}">
                <a16:creationId xmlns:a16="http://schemas.microsoft.com/office/drawing/2014/main" id="{4D0CC7D2-E6B3-47D6-9B38-58D890469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01" y="1066815"/>
            <a:ext cx="7574397" cy="54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2F18C-8927-4C86-91CD-747EB3C066C4}"/>
              </a:ext>
            </a:extLst>
          </p:cNvPr>
          <p:cNvSpPr txBox="1"/>
          <p:nvPr/>
        </p:nvSpPr>
        <p:spPr>
          <a:xfrm>
            <a:off x="2308801" y="6623108"/>
            <a:ext cx="33429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3"/>
              </a:rPr>
              <a:t>https://www.hitechnectar.com/blogs/hypervisor-type-1-vs-type-2/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2589706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6549928" y="2296865"/>
            <a:ext cx="5304739" cy="1981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Allows multiple guest operating systems to execute on a host operating system independently.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less secure.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more slow.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lower performance.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more portable and compatible.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Microsoft, Parallels, and VirtualBox.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Types of Virtualization – Full Virtualization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390306" y="6521678"/>
            <a:ext cx="431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2"/>
              </a:rPr>
              <a:t>https://www.geeksforgeeks.org/difference-between-full-virtualization-and-paravirtualization/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id="{208422F4-11DD-4C49-9217-39FB89B4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6" y="2135745"/>
            <a:ext cx="5920691" cy="39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082849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6310997" y="2280972"/>
            <a:ext cx="5304739" cy="1981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Allows multiple guest operating systems to run on host operating systems while communicating with the hypervisor to improve performance.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more secure.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more fast.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higher performance.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less portable and compatible.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VMware, Xen.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Types of Virtualization – Para Virtualization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390306" y="6521678"/>
            <a:ext cx="431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2"/>
              </a:rPr>
              <a:t>https://www.geeksforgeeks.org/difference-between-full-virtualization-and-paravirtualization/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4098" name="Picture 2" descr="Lightbox">
            <a:extLst>
              <a:ext uri="{FF2B5EF4-FFF2-40B4-BE49-F238E27FC236}">
                <a16:creationId xmlns:a16="http://schemas.microsoft.com/office/drawing/2014/main" id="{C6F83332-4F16-470F-9425-892E21B5A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4" y="1939474"/>
            <a:ext cx="5379920" cy="428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466409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704514" y="2063759"/>
            <a:ext cx="6487486" cy="1981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방식과 달리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Guest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두지 않고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커널을 그대로 사용하면서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 OS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다른 부분만 패키징하고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리소스를 공유하여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가상머신 보다 리소스를 효율적으로 사용할 수 있는 가상화 환경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Container Virtualization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543732" y="5909492"/>
            <a:ext cx="2086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2"/>
              </a:rPr>
              <a:t>https://darksoulstory.tistory.com/447</a:t>
            </a:r>
            <a:endParaRPr lang="ko-KR" altLang="en-US" sz="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B11300-A347-441D-8AF9-2E8BEEBB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2" y="2181008"/>
            <a:ext cx="4652282" cy="37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02951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6" y="3314982"/>
            <a:ext cx="11331387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Lab.</a:t>
            </a:r>
            <a:r>
              <a:rPr lang="ko-KR" alt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VirtualBox</a:t>
            </a:r>
            <a:r>
              <a:rPr lang="ko-KR" alt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</a:t>
            </a:r>
            <a:r>
              <a:rPr lang="en-US" altLang="ko-KR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Ubuntu Server </a:t>
            </a:r>
            <a:br>
              <a:rPr lang="en-US" altLang="ko-KR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설치 및 환경설정</a:t>
            </a:r>
            <a:endParaRPr lang="en-US" sz="48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841829"/>
      </p:ext>
    </p:extLst>
  </p:cSld>
  <p:clrMapOvr>
    <a:masterClrMapping/>
  </p:clrMapOvr>
  <p:transition>
    <p:strips dir="r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794" y="2974324"/>
            <a:ext cx="6046412" cy="576063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Container Concepts</a:t>
            </a:r>
          </a:p>
        </p:txBody>
      </p:sp>
    </p:spTree>
    <p:extLst>
      <p:ext uri="{BB962C8B-B14F-4D97-AF65-F5344CB8AC3E}">
        <p14:creationId xmlns:p14="http://schemas.microsoft.com/office/powerpoint/2010/main" val="2416512640"/>
      </p:ext>
    </p:extLst>
  </p:cSld>
  <p:clrMapOvr>
    <a:masterClrMapping/>
  </p:clrMapOvr>
  <p:transition>
    <p:strips dir="r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What is Container?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2D2A51-1318-4D92-98FB-FE7F01DA1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7" y="1706577"/>
            <a:ext cx="6108621" cy="3094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1B4314-BA8B-4E14-BD84-EB1979701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50" y="4784580"/>
            <a:ext cx="10144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28517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329486" y="1899818"/>
            <a:ext cx="6525181" cy="20655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동작하기 위해서 필요한 요소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파일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Application Engine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Package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화하고 격리하는 기술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기술을 통해 전체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Infra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쉽고 빠르게 관리할 수 있음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What is Container?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F4BECF-CFB0-41AB-BA56-66AEEDD74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7" y="1899818"/>
            <a:ext cx="4701464" cy="238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1585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470D0E-2FEF-4DF4-A0D8-F690DB8AE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References (Cont.)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9C72559-A6E2-442C-8716-35BBBEFD2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268417"/>
            <a:ext cx="11480800" cy="4827587"/>
          </a:xfrm>
        </p:spPr>
        <p:txBody>
          <a:bodyPr/>
          <a:lstStyle/>
          <a:p>
            <a:r>
              <a:rPr lang="ko-KR" altLang="en-US" sz="2800" dirty="0">
                <a:hlinkClick r:id="rId2"/>
              </a:rPr>
              <a:t>생활코딩 </a:t>
            </a:r>
            <a:r>
              <a:rPr lang="en-US" altLang="ko-KR" sz="2800" dirty="0">
                <a:hlinkClick r:id="rId2"/>
              </a:rPr>
              <a:t>[Docker </a:t>
            </a:r>
            <a:r>
              <a:rPr lang="ko-KR" altLang="en-US" sz="2800" dirty="0">
                <a:hlinkClick r:id="rId2"/>
              </a:rPr>
              <a:t>입문</a:t>
            </a:r>
            <a:r>
              <a:rPr lang="en-US" altLang="ko-KR" sz="2800" dirty="0">
                <a:hlinkClick r:id="rId2"/>
              </a:rPr>
              <a:t>] </a:t>
            </a:r>
            <a:endParaRPr lang="en-US" altLang="ko-KR" sz="2800" dirty="0"/>
          </a:p>
          <a:p>
            <a:r>
              <a:rPr lang="en-US" altLang="ko-KR" sz="2800" dirty="0">
                <a:hlinkClick r:id="rId3"/>
              </a:rPr>
              <a:t>44BITS</a:t>
            </a:r>
            <a:endParaRPr lang="en-US" altLang="ko-KR" sz="2800" dirty="0"/>
          </a:p>
          <a:p>
            <a:pPr latinLnBrk="0"/>
            <a:r>
              <a:rPr lang="ko-KR" altLang="en-US" sz="2800" dirty="0">
                <a:hlinkClick r:id="rId4"/>
              </a:rPr>
              <a:t>도커 </a:t>
            </a:r>
            <a:r>
              <a:rPr lang="ko-KR" altLang="en-US" sz="2800" dirty="0" err="1">
                <a:hlinkClick r:id="rId4"/>
              </a:rPr>
              <a:t>컴포즈를</a:t>
            </a:r>
            <a:r>
              <a:rPr lang="ko-KR" altLang="en-US" sz="2800" dirty="0">
                <a:hlinkClick r:id="rId4"/>
              </a:rPr>
              <a:t> 활용하여 완벽한 개발 환경 구성하기</a:t>
            </a:r>
            <a:endParaRPr lang="ko-KR" altLang="en-US" sz="2800" dirty="0"/>
          </a:p>
          <a:p>
            <a:r>
              <a:rPr lang="en-US" altLang="ko-KR" sz="2800" dirty="0">
                <a:hlinkClick r:id="rId5"/>
              </a:rPr>
              <a:t>Glorious-Coding Docker </a:t>
            </a:r>
            <a:r>
              <a:rPr lang="ko-KR" altLang="en-US" sz="2800" dirty="0">
                <a:hlinkClick r:id="rId5"/>
              </a:rPr>
              <a:t>강좌</a:t>
            </a:r>
            <a:endParaRPr lang="en-US" altLang="ko-KR" sz="2800" dirty="0"/>
          </a:p>
          <a:p>
            <a:r>
              <a:rPr lang="ko-KR" altLang="en-US" sz="2800" dirty="0">
                <a:hlinkClick r:id="rId6"/>
              </a:rPr>
              <a:t>따라하면서 배우는 도커 강좌</a:t>
            </a:r>
            <a:endParaRPr lang="en-US" altLang="ko-KR" sz="2800" dirty="0">
              <a:hlinkClick r:id="rId7"/>
            </a:endParaRPr>
          </a:p>
          <a:p>
            <a:r>
              <a:rPr lang="ko-KR" altLang="en-US" sz="2800" dirty="0" err="1">
                <a:hlinkClick r:id="rId7"/>
              </a:rPr>
              <a:t>인프런</a:t>
            </a:r>
            <a:r>
              <a:rPr lang="ko-KR" altLang="en-US" sz="2800" dirty="0">
                <a:hlinkClick r:id="rId7"/>
              </a:rPr>
              <a:t> </a:t>
            </a:r>
            <a:r>
              <a:rPr lang="en-US" altLang="ko-KR" sz="2800" dirty="0">
                <a:hlinkClick r:id="rId7"/>
              </a:rPr>
              <a:t>[</a:t>
            </a:r>
            <a:r>
              <a:rPr lang="ko-KR" altLang="en-US" sz="2800" dirty="0">
                <a:hlinkClick r:id="rId7"/>
              </a:rPr>
              <a:t>입문에서 실무까지</a:t>
            </a:r>
            <a:r>
              <a:rPr lang="en-US" altLang="ko-KR" sz="2800" dirty="0">
                <a:hlinkClick r:id="rId7"/>
              </a:rPr>
              <a:t>:DevOps</a:t>
            </a:r>
            <a:r>
              <a:rPr lang="ko-KR" altLang="en-US" sz="2800" dirty="0">
                <a:hlinkClick r:id="rId7"/>
              </a:rPr>
              <a:t>의 이해 및 </a:t>
            </a:r>
            <a:r>
              <a:rPr lang="en-US" altLang="ko-KR" sz="2800" dirty="0">
                <a:hlinkClick r:id="rId7"/>
              </a:rPr>
              <a:t>Docker Hands-on]</a:t>
            </a:r>
            <a:endParaRPr lang="en-US" sz="2800" dirty="0"/>
          </a:p>
          <a:p>
            <a:r>
              <a:rPr lang="ko-KR" altLang="en-US" sz="2800" dirty="0" err="1">
                <a:hlinkClick r:id="rId8"/>
              </a:rPr>
              <a:t>인프런</a:t>
            </a:r>
            <a:r>
              <a:rPr lang="ko-KR" altLang="en-US" sz="2800" dirty="0">
                <a:hlinkClick r:id="rId8"/>
              </a:rPr>
              <a:t> </a:t>
            </a:r>
            <a:r>
              <a:rPr lang="en-US" altLang="ko-KR" sz="2800" dirty="0">
                <a:hlinkClick r:id="rId8"/>
              </a:rPr>
              <a:t>[2021</a:t>
            </a:r>
            <a:r>
              <a:rPr lang="ko-KR" altLang="en-US" sz="2800" dirty="0">
                <a:hlinkClick r:id="rId8"/>
              </a:rPr>
              <a:t>년</a:t>
            </a:r>
            <a:r>
              <a:rPr lang="en-US" altLang="ko-KR" sz="2800" dirty="0">
                <a:hlinkClick r:id="rId8"/>
              </a:rPr>
              <a:t>] </a:t>
            </a:r>
            <a:r>
              <a:rPr lang="ko-KR" altLang="en-US" sz="2800" dirty="0">
                <a:hlinkClick r:id="rId8"/>
              </a:rPr>
              <a:t>제발 도커 씁시다</a:t>
            </a:r>
            <a:r>
              <a:rPr lang="en-US" altLang="ko-KR" sz="2800" dirty="0">
                <a:hlinkClick r:id="rId8"/>
              </a:rPr>
              <a:t>!</a:t>
            </a:r>
            <a:endParaRPr lang="en-US" sz="2800" dirty="0"/>
          </a:p>
          <a:p>
            <a:r>
              <a:rPr lang="ko-KR" altLang="en-US" sz="2800" dirty="0" err="1">
                <a:hlinkClick r:id="rId9"/>
              </a:rPr>
              <a:t>인프런</a:t>
            </a:r>
            <a:r>
              <a:rPr lang="ko-KR" altLang="en-US" sz="2800" dirty="0">
                <a:hlinkClick r:id="rId9"/>
              </a:rPr>
              <a:t> </a:t>
            </a:r>
            <a:r>
              <a:rPr lang="en-US" altLang="ko-KR" sz="2800" dirty="0">
                <a:hlinkClick r:id="rId9"/>
              </a:rPr>
              <a:t>[</a:t>
            </a:r>
            <a:r>
              <a:rPr lang="ko-KR" altLang="en-US" sz="2800" dirty="0">
                <a:hlinkClick r:id="rId9"/>
              </a:rPr>
              <a:t>초보를 위한 도커 안내서</a:t>
            </a:r>
            <a:r>
              <a:rPr lang="en-US" altLang="ko-KR" sz="2800" dirty="0">
                <a:hlinkClick r:id="rId9"/>
              </a:rPr>
              <a:t>]</a:t>
            </a:r>
            <a:endParaRPr lang="en-US" sz="2800" dirty="0"/>
          </a:p>
          <a:p>
            <a:r>
              <a:rPr lang="ko-KR" altLang="en-US" sz="2800" dirty="0" err="1">
                <a:hlinkClick r:id="rId10"/>
              </a:rPr>
              <a:t>인프런</a:t>
            </a:r>
            <a:r>
              <a:rPr lang="en-US" sz="2800" dirty="0">
                <a:hlinkClick r:id="rId10"/>
              </a:rPr>
              <a:t> [</a:t>
            </a:r>
            <a:r>
              <a:rPr lang="ko-KR" altLang="en-US" sz="2800" dirty="0">
                <a:hlinkClick r:id="rId10"/>
              </a:rPr>
              <a:t>도커 쓸 땐 필수</a:t>
            </a:r>
            <a:r>
              <a:rPr lang="en-US" altLang="ko-KR" sz="2800" dirty="0">
                <a:hlinkClick r:id="rId10"/>
              </a:rPr>
              <a:t>! </a:t>
            </a:r>
            <a:r>
              <a:rPr lang="ko-KR" altLang="en-US" sz="2800" dirty="0">
                <a:hlinkClick r:id="rId10"/>
              </a:rPr>
              <a:t>도커 </a:t>
            </a:r>
            <a:r>
              <a:rPr lang="ko-KR" altLang="en-US" sz="2800" dirty="0" err="1">
                <a:hlinkClick r:id="rId10"/>
              </a:rPr>
              <a:t>컴포즈</a:t>
            </a:r>
            <a:r>
              <a:rPr lang="en-US" altLang="ko-KR" sz="2800" dirty="0">
                <a:hlinkClick r:id="rId10"/>
              </a:rPr>
              <a:t>]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182429754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Why Container?</a:t>
            </a:r>
          </a:p>
        </p:txBody>
      </p:sp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9F0A8457-C2CF-4990-9A3D-029CE4BE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19" y="1805358"/>
            <a:ext cx="7557163" cy="4244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78F5D2-21DF-4503-999F-ED6BE5962AF6}"/>
              </a:ext>
            </a:extLst>
          </p:cNvPr>
          <p:cNvSpPr txBox="1"/>
          <p:nvPr/>
        </p:nvSpPr>
        <p:spPr>
          <a:xfrm>
            <a:off x="2266619" y="6167761"/>
            <a:ext cx="4527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3"/>
              </a:rPr>
              <a:t>https://www.youtube.com/watch?v=n-JwAM6XF88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8352605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269536" y="1471475"/>
            <a:ext cx="5685509" cy="5266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가상머신이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있는데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왜 컨테이너인가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성능차이</a:t>
            </a:r>
            <a:endParaRPr lang="en-US" altLang="ko-KR" sz="28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RAM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할당하고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OS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넣고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…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성능을 높이는 방법으로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… 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가상 </a:t>
            </a:r>
            <a:r>
              <a:rPr lang="ko-KR" altLang="en-US" sz="2800" b="1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머신의</a:t>
            </a:r>
            <a:r>
              <a:rPr lang="ko-KR" altLang="en-US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일을 줄이자</a:t>
            </a:r>
            <a:r>
              <a:rPr lang="en-US" altLang="ko-KR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…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가상 하드웨어를 또 생성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? 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b="1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하이퍼바이저</a:t>
            </a:r>
            <a:r>
              <a:rPr lang="ko-KR" altLang="en-US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빼자</a:t>
            </a:r>
            <a:r>
              <a:rPr lang="en-US" altLang="ko-KR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…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위에 또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OS? 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Guest OS </a:t>
            </a:r>
            <a:r>
              <a:rPr lang="ko-KR" altLang="en-US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빼자</a:t>
            </a:r>
            <a:r>
              <a:rPr lang="en-US" altLang="ko-KR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…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자원 할당은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 Kernel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하자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LXC</a:t>
            </a:r>
            <a:r>
              <a:rPr lang="ko-KR" altLang="en-US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하자</a:t>
            </a:r>
            <a:r>
              <a:rPr lang="en-US" altLang="ko-KR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Why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9DC698-B9F2-41BE-9CD7-256004BD1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3" y="2013227"/>
            <a:ext cx="4066865" cy="44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2217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201174" y="706119"/>
            <a:ext cx="6686025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the well known set of tools, templates, library and language bindings.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an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operating-system-level virtualization method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for running multiple isolated Linux systems (containers) on a control host using a single Linux kernel.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공유하는 방식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속도가 빠르고 성능상의 손실이 거의 없음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공유하지만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Linux Namespaces,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 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Cgroup:Control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Group, Process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격리방식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루트 디렉토리 격리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(chroot)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활용해서 격리되어 실행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인식되지만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Container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관점에서는 독립적인 환경을 갖춘 가상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머신으로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인식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 Booting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What is LXC?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576264" y="6636061"/>
            <a:ext cx="31148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3"/>
              </a:rPr>
              <a:t>https://linuxcontainers.org/</a:t>
            </a:r>
            <a:r>
              <a:rPr lang="en-US" altLang="ko-KR" sz="800" dirty="0"/>
              <a:t>  </a:t>
            </a:r>
            <a:endParaRPr lang="ko-KR" altLang="en-US" sz="800" dirty="0"/>
          </a:p>
        </p:txBody>
      </p:sp>
      <p:pic>
        <p:nvPicPr>
          <p:cNvPr id="8" name="Picture 2" descr="https://linuxcontainers.org/static/img/containers.png">
            <a:extLst>
              <a:ext uri="{FF2B5EF4-FFF2-40B4-BE49-F238E27FC236}">
                <a16:creationId xmlns:a16="http://schemas.microsoft.com/office/drawing/2014/main" id="{455EAEEA-B149-44EA-AE12-DE4184ECA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4" y="2205991"/>
            <a:ext cx="3624040" cy="333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490670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310231" y="2013227"/>
            <a:ext cx="6686025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 수준의 가상화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Guest OS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없음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빠른 속도와 효율성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에뮬레이션 불필요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이식성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Linux Kernel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사용하고 같은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런타임 사용시 실행환경을 공유하고 손쉽게 재현가능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Stateless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독립적인 프로세스이기 때문에 다른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에게 영향을 주지 않음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What is LXC?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3A5C4F-5161-4920-B7E0-31EB57096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95" y="2013227"/>
            <a:ext cx="4514516" cy="35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34691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294414" y="1514988"/>
            <a:ext cx="6686025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하나의 독립된 서버와 같이 동작할 수 있게 해주는 기술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다른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로부터 분리시켜 같은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Namespace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안에서만 접근할 수 있도록 제한하는 기술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Kernel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Namespace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576264" y="6625575"/>
            <a:ext cx="2086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3"/>
              </a:rPr>
              <a:t>https://linuxcontainers.org/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5122" name="Picture 2" descr="https://linuxcontainers.org/static/img/containers.png">
            <a:extLst>
              <a:ext uri="{FF2B5EF4-FFF2-40B4-BE49-F238E27FC236}">
                <a16:creationId xmlns:a16="http://schemas.microsoft.com/office/drawing/2014/main" id="{7C80AF95-92C3-4EBD-BB8B-2B701FAA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4" y="2205991"/>
            <a:ext cx="3624040" cy="333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CA949B-50B0-408F-A4D5-FA317789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678144"/>
              </p:ext>
            </p:extLst>
          </p:nvPr>
        </p:nvGraphicFramePr>
        <p:xfrm>
          <a:off x="4989250" y="3632338"/>
          <a:ext cx="6991189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73970">
                  <a:extLst>
                    <a:ext uri="{9D8B030D-6E8A-4147-A177-3AD203B41FA5}">
                      <a16:colId xmlns:a16="http://schemas.microsoft.com/office/drawing/2014/main" val="1039599142"/>
                    </a:ext>
                  </a:extLst>
                </a:gridCol>
                <a:gridCol w="3018408">
                  <a:extLst>
                    <a:ext uri="{9D8B030D-6E8A-4147-A177-3AD203B41FA5}">
                      <a16:colId xmlns:a16="http://schemas.microsoft.com/office/drawing/2014/main" val="619152128"/>
                    </a:ext>
                  </a:extLst>
                </a:gridCol>
                <a:gridCol w="2698811">
                  <a:extLst>
                    <a:ext uri="{9D8B030D-6E8A-4147-A177-3AD203B41FA5}">
                      <a16:colId xmlns:a16="http://schemas.microsoft.com/office/drawing/2014/main" val="3168029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Namespace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01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PID:Process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Linux Kernel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PID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NET:Networking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Network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1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ipc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IPC:Inter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Process Communication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 통신 접근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33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mnt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MNT:Mount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 System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52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uts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UTS:Unix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Timesharing System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Kernel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 분리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1991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722E5C-DE2B-4BD7-8453-7BF814F89E28}"/>
              </a:ext>
            </a:extLst>
          </p:cNvPr>
          <p:cNvSpPr txBox="1"/>
          <p:nvPr/>
        </p:nvSpPr>
        <p:spPr>
          <a:xfrm>
            <a:off x="4910047" y="5974148"/>
            <a:ext cx="6705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Ref to [15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단계로 배우는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도커와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], p.50.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334215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294414" y="2013227"/>
            <a:ext cx="6686025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시간이나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사용량과 같은 자원을 감시하고 제한한다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Kernel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Control Group(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cgroup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576264" y="6625575"/>
            <a:ext cx="2086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3"/>
              </a:rPr>
              <a:t>https://linuxcontainers.org/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5122" name="Picture 2" descr="https://linuxcontainers.org/static/img/containers.png">
            <a:extLst>
              <a:ext uri="{FF2B5EF4-FFF2-40B4-BE49-F238E27FC236}">
                <a16:creationId xmlns:a16="http://schemas.microsoft.com/office/drawing/2014/main" id="{7C80AF95-92C3-4EBD-BB8B-2B701FAA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4" y="2205991"/>
            <a:ext cx="3624040" cy="333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251425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294414" y="2013227"/>
            <a:ext cx="6686025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Filesystem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Directory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투과적으로 겹쳐서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일관된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FileSystem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사용할수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있게 해 주는 기술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UnionFS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여러 구현체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aufs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btrfs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overlay2)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하나를 선택 가능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버전에서는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aufs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사용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17.12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이후 버전에서는 빠르게 동작하고 구조가 간단한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overlay2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Kernel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Union File System(</a:t>
            </a:r>
            <a:r>
              <a:rPr lang="en-US" altLang="ko-KR" sz="25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UnionFS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576264" y="6625575"/>
            <a:ext cx="2086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3"/>
              </a:rPr>
              <a:t>https://linuxcontainers.org/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5122" name="Picture 2" descr="https://linuxcontainers.org/static/img/containers.png">
            <a:extLst>
              <a:ext uri="{FF2B5EF4-FFF2-40B4-BE49-F238E27FC236}">
                <a16:creationId xmlns:a16="http://schemas.microsoft.com/office/drawing/2014/main" id="{7C80AF95-92C3-4EBD-BB8B-2B701FAA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4" y="2205991"/>
            <a:ext cx="3624040" cy="333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09328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294414" y="1897163"/>
            <a:ext cx="6686025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Early versions of Docker used LXC as the container execution driver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LXC was made optional in Docker v0.9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LXC support was dropped in Docker v1.10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LXC and Docker (early versions &lt; v1.11)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148425" y="6629400"/>
            <a:ext cx="4272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3"/>
              </a:rPr>
              <a:t>https://www.indiamart.com/proddetail/40-feet-high-cube-container-6566323748.html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1028" name="Picture 4" descr="IFS Smart Freight for SAP Business One - The addon that lets you streamline freight management">
            <a:extLst>
              <a:ext uri="{FF2B5EF4-FFF2-40B4-BE49-F238E27FC236}">
                <a16:creationId xmlns:a16="http://schemas.microsoft.com/office/drawing/2014/main" id="{4B1CA699-AF66-47AF-A57D-402F35D8B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01" y="2118942"/>
            <a:ext cx="4824248" cy="321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292403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294414" y="1897163"/>
            <a:ext cx="6686025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Infra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사용률 향상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물리 서버나 가상 서버 위에서 여러 개의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기동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사용률을 높여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H/W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효율적으로 이용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빠른 기동 시간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기동 시간은 가상 서버나 물리 서버의 기동시간보다 훨씬 빠르다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OS, Application, Middleware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이미지를 쉽게 얻을 수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작업이나 설정 작업이 줄어든다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Network, Volume(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저장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SDO(Software Defined Object)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작성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DEF7C-A45C-43C3-BBAB-3A97C76DB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3" y="2013227"/>
            <a:ext cx="4066865" cy="44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67595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294414" y="1897163"/>
            <a:ext cx="6686025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불변 실행 환경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(Immutable Infrastructure)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실행에 필요한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S/W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모두 포함하여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조합하여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구성함으로써 특정 서버 환경에 대한 종속성 배제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환경과 운영 환경의 차이를 줄일 수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Ref to [15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단계로 배우는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도커와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], p38-39.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8F330F-B15B-46D4-959A-33279E4C5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2" y="2173040"/>
            <a:ext cx="4185747" cy="293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7855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569" y="2964752"/>
            <a:ext cx="8228861" cy="576063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Cloud Computing Concepts</a:t>
            </a:r>
          </a:p>
        </p:txBody>
      </p:sp>
    </p:spTree>
    <p:extLst>
      <p:ext uri="{BB962C8B-B14F-4D97-AF65-F5344CB8AC3E}">
        <p14:creationId xmlns:p14="http://schemas.microsoft.com/office/powerpoint/2010/main" val="2973454205"/>
      </p:ext>
    </p:extLst>
  </p:cSld>
  <p:clrMapOvr>
    <a:masterClrMapping/>
  </p:clrMapOvr>
  <p:transition>
    <p:strips dir="r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13CF-7CCE-4B67-B787-D601B516409A}"/>
              </a:ext>
            </a:extLst>
          </p:cNvPr>
          <p:cNvSpPr txBox="1"/>
          <p:nvPr/>
        </p:nvSpPr>
        <p:spPr>
          <a:xfrm>
            <a:off x="543732" y="6353190"/>
            <a:ext cx="9583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CentOS 7.4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Ref to [15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단계로 배우는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도커와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], p.40.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8A20ED-B430-4DD1-B8C5-BCFC8C31C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80663"/>
              </p:ext>
            </p:extLst>
          </p:nvPr>
        </p:nvGraphicFramePr>
        <p:xfrm>
          <a:off x="576264" y="2257454"/>
          <a:ext cx="10652175" cy="29638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120665">
                  <a:extLst>
                    <a:ext uri="{9D8B030D-6E8A-4147-A177-3AD203B41FA5}">
                      <a16:colId xmlns:a16="http://schemas.microsoft.com/office/drawing/2014/main" val="3919733710"/>
                    </a:ext>
                  </a:extLst>
                </a:gridCol>
                <a:gridCol w="3980785">
                  <a:extLst>
                    <a:ext uri="{9D8B030D-6E8A-4147-A177-3AD203B41FA5}">
                      <a16:colId xmlns:a16="http://schemas.microsoft.com/office/drawing/2014/main" val="1315983099"/>
                    </a:ext>
                  </a:extLst>
                </a:gridCol>
                <a:gridCol w="3550725">
                  <a:extLst>
                    <a:ext uri="{9D8B030D-6E8A-4147-A177-3AD203B41FA5}">
                      <a16:colId xmlns:a16="http://schemas.microsoft.com/office/drawing/2014/main" val="140838276"/>
                    </a:ext>
                  </a:extLst>
                </a:gridCol>
              </a:tblGrid>
              <a:tr h="5804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특징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가상 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Container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642793"/>
                  </a:ext>
                </a:extLst>
              </a:tr>
              <a:tr h="580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Image </a:t>
                      </a:r>
                      <a:r>
                        <a:rPr lang="ko-KR" altLang="en-US" sz="2400" dirty="0"/>
                        <a:t>크기</a:t>
                      </a:r>
                      <a:endParaRPr lang="en-US" altLang="ko-K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최소 </a:t>
                      </a:r>
                      <a:r>
                        <a:rPr lang="en-US" altLang="ko-KR" sz="2400" dirty="0"/>
                        <a:t>1.54GB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최소 </a:t>
                      </a:r>
                      <a:r>
                        <a:rPr lang="en-US" altLang="ko-KR" sz="2400" dirty="0"/>
                        <a:t>0.20GB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91490"/>
                  </a:ext>
                </a:extLst>
              </a:tr>
              <a:tr h="580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Memory </a:t>
                      </a:r>
                      <a:r>
                        <a:rPr lang="ko-KR" altLang="en-US" sz="2400" dirty="0"/>
                        <a:t>사용량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기본 </a:t>
                      </a:r>
                      <a:r>
                        <a:rPr lang="en-US" altLang="ko-KR" sz="2400" dirty="0"/>
                        <a:t>640MB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기본 </a:t>
                      </a:r>
                      <a:r>
                        <a:rPr lang="en-US" altLang="ko-KR" sz="2400" dirty="0"/>
                        <a:t>512MB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291375"/>
                  </a:ext>
                </a:extLst>
              </a:tr>
              <a:tr h="642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Benchmark</a:t>
                      </a:r>
                      <a:r>
                        <a:rPr lang="ko-KR" altLang="en-US" sz="2400" dirty="0"/>
                        <a:t> 성능 비교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65%(Xen HVM </a:t>
                      </a:r>
                      <a:r>
                        <a:rPr lang="ko-KR" altLang="en-US" sz="2400" dirty="0"/>
                        <a:t>가상 서버</a:t>
                      </a:r>
                      <a:r>
                        <a:rPr lang="en-US" altLang="ko-KR" sz="2400" dirty="0"/>
                        <a:t>)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90%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82472"/>
                  </a:ext>
                </a:extLst>
              </a:tr>
              <a:tr h="580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OS </a:t>
                      </a:r>
                      <a:r>
                        <a:rPr lang="ko-KR" altLang="en-US" sz="2400" dirty="0"/>
                        <a:t>기동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분 단위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초 단위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115253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843" y="2954091"/>
            <a:ext cx="5178313" cy="576063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Concepts</a:t>
            </a:r>
          </a:p>
        </p:txBody>
      </p:sp>
    </p:spTree>
    <p:extLst>
      <p:ext uri="{BB962C8B-B14F-4D97-AF65-F5344CB8AC3E}">
        <p14:creationId xmlns:p14="http://schemas.microsoft.com/office/powerpoint/2010/main" val="53114982"/>
      </p:ext>
    </p:extLst>
  </p:cSld>
  <p:clrMapOvr>
    <a:masterClrMapping/>
  </p:clrMapOvr>
  <p:transition>
    <p:strips dir="r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2199168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By Docker, we may be referring to :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Inc., the company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the container runtime and orchestration technology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the open source project(now called </a:t>
            </a:r>
            <a:r>
              <a:rPr lang="en-US" altLang="ko-KR" b="1" i="1" dirty="0">
                <a:latin typeface="Verdana" panose="020B0604030504040204" pitchFamily="34" charset="0"/>
                <a:ea typeface="Verdana" panose="020B0604030504040204" pitchFamily="34" charset="0"/>
              </a:rPr>
              <a:t>Moby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What is Docker?</a:t>
            </a:r>
          </a:p>
        </p:txBody>
      </p:sp>
      <p:pic>
        <p:nvPicPr>
          <p:cNvPr id="1026" name="Picture 2" descr="https://www.docker.com/sites/default/files/d8/2019-07/horizontal-logo-monochromatic-white.png">
            <a:extLst>
              <a:ext uri="{FF2B5EF4-FFF2-40B4-BE49-F238E27FC236}">
                <a16:creationId xmlns:a16="http://schemas.microsoft.com/office/drawing/2014/main" id="{A0842433-B95D-4CF5-AA4F-D0B5D9ABF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58" y="4561136"/>
            <a:ext cx="3861528" cy="99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ncommonsolutions.com/wp-content/uploads/2018/12/Microsoft-Docker-logo.png">
            <a:extLst>
              <a:ext uri="{FF2B5EF4-FFF2-40B4-BE49-F238E27FC236}">
                <a16:creationId xmlns:a16="http://schemas.microsoft.com/office/drawing/2014/main" id="{E89122E2-2EDC-471F-BA4B-4CC4409C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730" y="4561136"/>
            <a:ext cx="2978067" cy="99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373405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2199168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company was founded as </a:t>
            </a:r>
            <a:r>
              <a:rPr lang="en-US" altLang="ko-KR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dotCloud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in 2008.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2013 March,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Pycon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Conference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Santa Clara,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Solomon </a:t>
            </a:r>
            <a:r>
              <a:rPr lang="en-US" altLang="ko-KR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Hykes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The future of Linux Containers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October 29, 2013, </a:t>
            </a:r>
            <a:r>
              <a:rPr lang="en-US" altLang="ko-KR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dotCloud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was renamed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Docker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2014 June, Docker 1.0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August 4, 2014 the </a:t>
            </a:r>
            <a:r>
              <a:rPr lang="en-US" altLang="ko-KR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dotCloud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technology and brand was sold to </a:t>
            </a:r>
            <a:r>
              <a:rPr lang="en-US" altLang="ko-KR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cloudControl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History</a:t>
            </a:r>
          </a:p>
        </p:txBody>
      </p:sp>
      <p:pic>
        <p:nvPicPr>
          <p:cNvPr id="5" name="Picture 2" descr="Nov 2, 2019 San Francisco / CA / USA - Docker, Inc headquarters, the company behind development of Docker, an open-source project that automates the deployment of code inside software containers">
            <a:extLst>
              <a:ext uri="{FF2B5EF4-FFF2-40B4-BE49-F238E27FC236}">
                <a16:creationId xmlns:a16="http://schemas.microsoft.com/office/drawing/2014/main" id="{47CBCC38-0237-4DCE-97B7-9D3F8259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247" y="196801"/>
            <a:ext cx="3447780" cy="230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3559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B8912929-4C50-4015-9056-48F7B83E6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70" y="1208014"/>
            <a:ext cx="6720861" cy="50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45462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2199168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Open-Source Virtualization Platform based on </a:t>
            </a:r>
            <a:r>
              <a:rPr lang="en-US" altLang="ko-KR" sz="22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Container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 set of platform as a service (PaaS) products that use </a:t>
            </a:r>
            <a:r>
              <a:rPr lang="en-US" altLang="ko-KR" sz="22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OS-level virtualization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to deliver software in packages called containers.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좀 더 쉽게 사용할 수 있게 만든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Open-Source Project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Linux Container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기술을 좀 더 활용한 기술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Golang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작성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service has both free and premium tiers.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software that hosts the containers is called Docker Engine.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 was first started in 2013 and is developed by </a:t>
            </a:r>
            <a:r>
              <a:rPr lang="en-US" altLang="ko-KR" sz="22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Docker, Inc.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Runs on Linux, Windows and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macOS.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 (software)</a:t>
            </a:r>
          </a:p>
        </p:txBody>
      </p:sp>
      <p:pic>
        <p:nvPicPr>
          <p:cNvPr id="2050" name="Picture 2" descr="https://www.criticalcase.com/wp-content/uploads/2021/02/container-vantaggi.png">
            <a:extLst>
              <a:ext uri="{FF2B5EF4-FFF2-40B4-BE49-F238E27FC236}">
                <a16:creationId xmlns:a16="http://schemas.microsoft.com/office/drawing/2014/main" id="{F6B91316-8CB4-4A2F-A3C4-450C285FE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87" y="126779"/>
            <a:ext cx="2790649" cy="199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313214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2199168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 (software)</a:t>
            </a:r>
          </a:p>
        </p:txBody>
      </p:sp>
      <p:pic>
        <p:nvPicPr>
          <p:cNvPr id="3074" name="Picture 2" descr="https://www.enterpriseai.news/wp-content/uploads/2014/08/ibm-various-virtualization.jpg">
            <a:extLst>
              <a:ext uri="{FF2B5EF4-FFF2-40B4-BE49-F238E27FC236}">
                <a16:creationId xmlns:a16="http://schemas.microsoft.com/office/drawing/2014/main" id="{E2F1FE55-D7D0-4E9B-9C4A-93EFA1F41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5" y="1636740"/>
            <a:ext cx="10783491" cy="491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182F77-5C4B-4A66-81E0-AF87E07EF6E1}"/>
              </a:ext>
            </a:extLst>
          </p:cNvPr>
          <p:cNvSpPr txBox="1"/>
          <p:nvPr/>
        </p:nvSpPr>
        <p:spPr>
          <a:xfrm>
            <a:off x="543732" y="6553899"/>
            <a:ext cx="5412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4"/>
              </a:rPr>
              <a:t>https://www.enterpriseai.news/wp-content/uploads/2014/08/ibm-various-virtualization.jpg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EF88C-1BEF-4C22-9942-A481688E8152}"/>
              </a:ext>
            </a:extLst>
          </p:cNvPr>
          <p:cNvSpPr txBox="1"/>
          <p:nvPr/>
        </p:nvSpPr>
        <p:spPr>
          <a:xfrm>
            <a:off x="6159360" y="6553899"/>
            <a:ext cx="5451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5"/>
              </a:rPr>
              <a:t>https://www.enterpriseai.news/2014/08/18/ibm-techies-pit-docker-kvm-bare-metal/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84794268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2199168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https://mobyproject.org/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Originally it was open-source Docker project.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https://github.com/docker/docker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Officially renamed as the Moby project.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DockerCon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2017 in Austin, TX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https://github.com/moby/moby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Upstream for Docker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Most of the project and its tools are written in Golang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Moby Project</a:t>
            </a:r>
          </a:p>
        </p:txBody>
      </p:sp>
      <p:pic>
        <p:nvPicPr>
          <p:cNvPr id="2050" name="Picture 2" descr="Moby Project logo">
            <a:extLst>
              <a:ext uri="{FF2B5EF4-FFF2-40B4-BE49-F238E27FC236}">
                <a16:creationId xmlns:a16="http://schemas.microsoft.com/office/drawing/2014/main" id="{DB287505-BF22-494E-90BA-52BEFE999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554" y="429448"/>
            <a:ext cx="3808846" cy="137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033412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2199168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Docker-compose, Docker Machine, Registry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프로젝트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하면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Engine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가리킴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Project(Moby Project)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Engine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효율적으로 사용하기 위한 도구들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Moby Project</a:t>
            </a:r>
          </a:p>
        </p:txBody>
      </p:sp>
      <p:pic>
        <p:nvPicPr>
          <p:cNvPr id="2050" name="Picture 2" descr="Moby Project logo">
            <a:extLst>
              <a:ext uri="{FF2B5EF4-FFF2-40B4-BE49-F238E27FC236}">
                <a16:creationId xmlns:a16="http://schemas.microsoft.com/office/drawing/2014/main" id="{DB287505-BF22-494E-90BA-52BEFE999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554" y="429448"/>
            <a:ext cx="3808846" cy="137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548507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2199168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머신보다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가벼운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                                   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효율적인 리소스 활용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Build,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Deployment, Image Rollback 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                                   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Service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상태를 관리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단순한 빌드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단순한 배포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주목받는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33596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447479F-EB72-4C97-B496-48A2F13E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Now is…</a:t>
            </a:r>
            <a:endParaRPr lang="ko-KR" altLang="en-US" sz="3200" dirty="0"/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77D4164-4AE4-4990-81EE-58677238D9A5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4th Industrial Revolution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306254-E799-455B-8505-4969ADF4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18" y="1904370"/>
            <a:ext cx="10372164" cy="40103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46F74D-4218-498B-ABCB-CA5C5167FC86}"/>
              </a:ext>
            </a:extLst>
          </p:cNvPr>
          <p:cNvSpPr/>
          <p:nvPr/>
        </p:nvSpPr>
        <p:spPr>
          <a:xfrm>
            <a:off x="909918" y="6701034"/>
            <a:ext cx="470120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4차산업혁명위원회 홈페이지(https://d2b38vv9jledd1.cloudfront.net/home.pdf)</a:t>
            </a:r>
          </a:p>
        </p:txBody>
      </p:sp>
    </p:spTree>
    <p:extLst>
      <p:ext uri="{BB962C8B-B14F-4D97-AF65-F5344CB8AC3E}">
        <p14:creationId xmlns:p14="http://schemas.microsoft.com/office/powerpoint/2010/main" val="3840307619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 Architecture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5A3E6D-A7B9-4D81-A628-DB6C31B68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38" y="1706577"/>
            <a:ext cx="94583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42558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Software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daemon, called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dockerd</a:t>
            </a:r>
            <a:endParaRPr lang="en-US" altLang="ko-KR" sz="2000" b="1" dirty="0">
              <a:solidFill>
                <a:srgbClr val="FF0000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client, called docker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Objects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containers (running instance of images)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images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Swarm, multi-node Docker daemon coordination service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Registries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Docker registry is a repository for Docker images.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clients connect to registries to download(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pull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images for use or upload(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push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images that they have built.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Registries can be public or private.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Hub (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docker.io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is the default registry where Docker looks for images.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 Components</a:t>
            </a:r>
          </a:p>
        </p:txBody>
      </p:sp>
    </p:spTree>
    <p:extLst>
      <p:ext uri="{BB962C8B-B14F-4D97-AF65-F5344CB8AC3E}">
        <p14:creationId xmlns:p14="http://schemas.microsoft.com/office/powerpoint/2010/main" val="3263073144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compose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client-side tool for defining and running multi-container Docker applications.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 uses </a:t>
            </a:r>
            <a:r>
              <a:rPr lang="en-US" altLang="ko-KR" sz="2000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YAML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files to configure the application’s services and performs the creation and start-up process of all the containers with a single command.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Swarm (v1.12+)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Provides native clustering functionality for Docker containers, which turns a group of Docker engines into a single virtual Docker engine.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 Tools</a:t>
            </a:r>
          </a:p>
        </p:txBody>
      </p:sp>
    </p:spTree>
    <p:extLst>
      <p:ext uri="{BB962C8B-B14F-4D97-AF65-F5344CB8AC3E}">
        <p14:creationId xmlns:p14="http://schemas.microsoft.com/office/powerpoint/2010/main" val="27632087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하면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Engine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가리킨다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Project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Engine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효율적으로 사용하기 위한 도구들이다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 Projects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862CE2-B02D-490E-8AC6-6A18E8CC7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7" y="2862494"/>
            <a:ext cx="72485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47749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https://hub.docker.com/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 public repository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 search image by image name.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 apply filters such as: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 Certified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Verified Publisher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Official Images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 / Architecture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 Categories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Docker Hub</a:t>
            </a:r>
          </a:p>
        </p:txBody>
      </p:sp>
      <p:pic>
        <p:nvPicPr>
          <p:cNvPr id="4098" name="Picture 2" descr="도커 허브 로고">
            <a:extLst>
              <a:ext uri="{FF2B5EF4-FFF2-40B4-BE49-F238E27FC236}">
                <a16:creationId xmlns:a16="http://schemas.microsoft.com/office/drawing/2014/main" id="{DC05C4EE-0926-441B-BD7B-F8988905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50" y="1420249"/>
            <a:ext cx="4189690" cy="14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C2C680-B354-4651-A55F-A7576C588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868" y="3333750"/>
            <a:ext cx="6184301" cy="337758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427814456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5D29700-C81D-4E4F-99DA-13B561CE7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03" y="2392825"/>
            <a:ext cx="1804124" cy="94415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개발과 배포가 편해진다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63F93F-2DB6-4D94-97A2-CE706854F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0" y="2895949"/>
            <a:ext cx="2212946" cy="2212946"/>
          </a:xfrm>
          <a:prstGeom prst="rect">
            <a:avLst/>
          </a:prstGeom>
        </p:spPr>
      </p:pic>
      <p:pic>
        <p:nvPicPr>
          <p:cNvPr id="1026" name="Picture 2" descr="Building, business, company, department icon - Download on Iconfinder">
            <a:extLst>
              <a:ext uri="{FF2B5EF4-FFF2-40B4-BE49-F238E27FC236}">
                <a16:creationId xmlns:a16="http://schemas.microsoft.com/office/drawing/2014/main" id="{C08AADAE-EDEC-4161-9D98-C0169386D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533" y="2770115"/>
            <a:ext cx="2902591" cy="290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5826F1-69E3-4758-849C-85299125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65" y="3546085"/>
            <a:ext cx="1867948" cy="97755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A32811E-0799-4A8F-B8F2-B1A4AF2676ED}"/>
              </a:ext>
            </a:extLst>
          </p:cNvPr>
          <p:cNvSpPr/>
          <p:nvPr/>
        </p:nvSpPr>
        <p:spPr bwMode="auto">
          <a:xfrm>
            <a:off x="4345497" y="3892492"/>
            <a:ext cx="2608976" cy="570451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BB698F-E604-406F-AF63-0E2DF5C37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062" y="1706577"/>
            <a:ext cx="1804124" cy="944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95DA94-6105-4504-B863-995A6A3C3058}"/>
              </a:ext>
            </a:extLst>
          </p:cNvPr>
          <p:cNvSpPr txBox="1"/>
          <p:nvPr/>
        </p:nvSpPr>
        <p:spPr>
          <a:xfrm>
            <a:off x="543732" y="6396686"/>
            <a:ext cx="9598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</a:t>
            </a:r>
            <a:r>
              <a:rPr lang="ko-KR" altLang="en-US" sz="1200" dirty="0">
                <a:hlinkClick r:id="rId6"/>
              </a:rPr>
              <a:t>왜 굳이 도커</a:t>
            </a:r>
            <a:r>
              <a:rPr lang="en-US" altLang="ko-KR" sz="1200" dirty="0">
                <a:hlinkClick r:id="rId6"/>
              </a:rPr>
              <a:t>(</a:t>
            </a:r>
            <a:r>
              <a:rPr lang="ko-KR" altLang="en-US" sz="1200" dirty="0">
                <a:hlinkClick r:id="rId6"/>
              </a:rPr>
              <a:t>컨테이너</a:t>
            </a:r>
            <a:r>
              <a:rPr lang="en-US" altLang="ko-KR" sz="1200" dirty="0">
                <a:hlinkClick r:id="rId6"/>
              </a:rPr>
              <a:t>)</a:t>
            </a:r>
            <a:r>
              <a:rPr lang="ko-KR" altLang="en-US" sz="1200" dirty="0">
                <a:hlinkClick r:id="rId6"/>
              </a:rPr>
              <a:t>를 써야 하나요</a:t>
            </a:r>
            <a:r>
              <a:rPr lang="en-US" altLang="ko-KR" sz="1200" dirty="0">
                <a:hlinkClick r:id="rId6"/>
              </a:rPr>
              <a:t>? - </a:t>
            </a:r>
            <a:r>
              <a:rPr lang="ko-KR" altLang="en-US" sz="1200" dirty="0">
                <a:hlinkClick r:id="rId6"/>
              </a:rPr>
              <a:t>컨테이너를 사용해야 하는 이유 </a:t>
            </a:r>
            <a:r>
              <a:rPr lang="en-US" altLang="ko-KR" sz="1200" dirty="0">
                <a:hlinkClick r:id="rId6"/>
              </a:rPr>
              <a:t>| 44BITS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7849077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독립성과 확장성이 높아진다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5826F1-69E3-4758-849C-85299125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2" y="2579493"/>
            <a:ext cx="3246523" cy="169901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A32811E-0799-4A8F-B8F2-B1A4AF2676ED}"/>
              </a:ext>
            </a:extLst>
          </p:cNvPr>
          <p:cNvSpPr/>
          <p:nvPr/>
        </p:nvSpPr>
        <p:spPr bwMode="auto">
          <a:xfrm>
            <a:off x="3984770" y="3897181"/>
            <a:ext cx="2608976" cy="570451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68310F-1EDC-48A6-AEB8-495407167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4182407"/>
            <a:ext cx="3246523" cy="1699013"/>
          </a:xfrm>
          <a:prstGeom prst="rect">
            <a:avLst/>
          </a:prstGeom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1144FF31-E1CB-43B9-9DEA-131435227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85" y="2376929"/>
            <a:ext cx="3803154" cy="38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72927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관리가 너무 쉬워진다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EC034A-D1EB-4D8D-92C7-0ECBD9B3E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5" y="3807957"/>
            <a:ext cx="7643089" cy="277278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D39169-072D-471D-A052-E45B5608B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36" y="355747"/>
            <a:ext cx="6935296" cy="251601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FE845A-3444-4B4E-8612-1B67BAB2C13E}"/>
              </a:ext>
            </a:extLst>
          </p:cNvPr>
          <p:cNvSpPr txBox="1"/>
          <p:nvPr/>
        </p:nvSpPr>
        <p:spPr>
          <a:xfrm>
            <a:off x="0" y="6617855"/>
            <a:ext cx="3322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</a:t>
            </a:r>
            <a:r>
              <a:rPr lang="ko-KR" altLang="en-US" sz="800" dirty="0" err="1"/>
              <a:t>도커란</a:t>
            </a:r>
            <a:r>
              <a:rPr lang="ko-KR" altLang="en-US" sz="800" dirty="0"/>
              <a:t> 무엇인가“</a:t>
            </a:r>
            <a:r>
              <a:rPr lang="en-US" altLang="ko-KR" sz="800" dirty="0"/>
              <a:t>, </a:t>
            </a:r>
            <a:r>
              <a:rPr lang="en-US" altLang="ko-KR" sz="800" dirty="0">
                <a:hlinkClick r:id="rId5"/>
              </a:rPr>
              <a:t>https://www.inflearn.com/course/</a:t>
            </a:r>
            <a:r>
              <a:rPr lang="ko-KR" altLang="en-US" sz="800" dirty="0">
                <a:hlinkClick r:id="rId5"/>
              </a:rPr>
              <a:t>도커</a:t>
            </a:r>
            <a:r>
              <a:rPr lang="en-US" altLang="ko-KR" sz="800" dirty="0">
                <a:hlinkClick r:id="rId5"/>
              </a:rPr>
              <a:t>-</a:t>
            </a:r>
            <a:r>
              <a:rPr lang="ko-KR" altLang="en-US" sz="800" dirty="0">
                <a:hlinkClick r:id="rId5"/>
              </a:rPr>
              <a:t>입문</a:t>
            </a:r>
            <a:r>
              <a:rPr lang="en-US" altLang="ko-KR" sz="800" dirty="0">
                <a:hlinkClick r:id="rId5"/>
              </a:rPr>
              <a:t>/</a:t>
            </a:r>
            <a:endParaRPr lang="ko-KR" altLang="en-US" sz="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42F750D-F366-4267-A3B1-C4F8FBCAFF69}"/>
              </a:ext>
            </a:extLst>
          </p:cNvPr>
          <p:cNvSpPr/>
          <p:nvPr/>
        </p:nvSpPr>
        <p:spPr bwMode="auto">
          <a:xfrm>
            <a:off x="7057474" y="4421780"/>
            <a:ext cx="2839976" cy="1394691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무엇이든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1BF568-BF3B-4CC8-AB67-6A1EFBB19081}"/>
              </a:ext>
            </a:extLst>
          </p:cNvPr>
          <p:cNvSpPr/>
          <p:nvPr/>
        </p:nvSpPr>
        <p:spPr bwMode="auto">
          <a:xfrm>
            <a:off x="7131365" y="2436220"/>
            <a:ext cx="2839976" cy="1394691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어디서나</a:t>
            </a:r>
          </a:p>
        </p:txBody>
      </p:sp>
    </p:spTree>
    <p:extLst>
      <p:ext uri="{BB962C8B-B14F-4D97-AF65-F5344CB8AC3E}">
        <p14:creationId xmlns:p14="http://schemas.microsoft.com/office/powerpoint/2010/main" val="259836026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처음으로 돌아가서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방법은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4305980" cy="172733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6146" name="Picture 2" descr="Documents, folder icon - Free download on Iconfinder">
            <a:extLst>
              <a:ext uri="{FF2B5EF4-FFF2-40B4-BE49-F238E27FC236}">
                <a16:creationId xmlns:a16="http://schemas.microsoft.com/office/drawing/2014/main" id="{598C8AD3-B06E-4EFC-A1B2-6C2C93E68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08" y="2565331"/>
            <a:ext cx="3152183" cy="315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F31322A0-BABA-401B-9531-76706E4400B1}"/>
              </a:ext>
            </a:extLst>
          </p:cNvPr>
          <p:cNvSpPr/>
          <p:nvPr/>
        </p:nvSpPr>
        <p:spPr bwMode="auto">
          <a:xfrm rot="5400000">
            <a:off x="2521525" y="3243118"/>
            <a:ext cx="1340427" cy="202161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3C213A-761C-4A17-8790-C05839F58AA8}"/>
              </a:ext>
            </a:extLst>
          </p:cNvPr>
          <p:cNvSpPr/>
          <p:nvPr/>
        </p:nvSpPr>
        <p:spPr bwMode="auto">
          <a:xfrm>
            <a:off x="8069255" y="2999440"/>
            <a:ext cx="3430018" cy="20436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문서화를 잘하자</a:t>
            </a:r>
            <a:r>
              <a:rPr kumimoji="1" lang="en-US" altLang="ko-KR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kumimoji="1" lang="ko-KR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615063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처음으로 돌아가서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방법은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4305980" cy="172733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F31322A0-BABA-401B-9531-76706E4400B1}"/>
              </a:ext>
            </a:extLst>
          </p:cNvPr>
          <p:cNvSpPr/>
          <p:nvPr/>
        </p:nvSpPr>
        <p:spPr bwMode="auto">
          <a:xfrm rot="5400000">
            <a:off x="2521525" y="3243118"/>
            <a:ext cx="1340427" cy="202161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3C213A-761C-4A17-8790-C05839F58AA8}"/>
              </a:ext>
            </a:extLst>
          </p:cNvPr>
          <p:cNvSpPr/>
          <p:nvPr/>
        </p:nvSpPr>
        <p:spPr bwMode="auto">
          <a:xfrm>
            <a:off x="8069255" y="2999440"/>
            <a:ext cx="3430018" cy="20436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5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툴을 잘 쓰자</a:t>
            </a:r>
            <a:r>
              <a:rPr kumimoji="1" lang="en-US" altLang="ko-KR" sz="5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kumimoji="1" lang="ko-KR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367169-2A09-4942-B958-8EEC70304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848" y="3429000"/>
            <a:ext cx="3317667" cy="26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0373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3207D1-BCEB-4FC1-B67E-30A07E57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Now is…(Cont.)</a:t>
            </a:r>
            <a:endParaRPr lang="ko-KR" altLang="en-US" sz="3200" dirty="0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4F1B84E3-C53F-46F2-B948-6BCBEE7D2EAD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4th Industrial Revolution</a:t>
            </a:r>
          </a:p>
        </p:txBody>
      </p:sp>
      <p:pic>
        <p:nvPicPr>
          <p:cNvPr id="7" name="Picture 2" descr="유용해요! 넓은 회색 화살표 : 네이버 블로그">
            <a:extLst>
              <a:ext uri="{FF2B5EF4-FFF2-40B4-BE49-F238E27FC236}">
                <a16:creationId xmlns:a16="http://schemas.microsoft.com/office/drawing/2014/main" id="{E0DD398F-670F-4AC8-949A-E94CA653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4794859" y="4487945"/>
            <a:ext cx="2602281" cy="52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E65C00-3614-4752-A025-93F1CE1CB45D}"/>
              </a:ext>
            </a:extLst>
          </p:cNvPr>
          <p:cNvPicPr preferRelativeResize="0"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32" y="2310592"/>
            <a:ext cx="3129917" cy="2082645"/>
          </a:xfrm>
          <a:prstGeom prst="rect">
            <a:avLst/>
          </a:prstGeom>
          <a:ln w="38100">
            <a:solidFill>
              <a:srgbClr val="118FFF">
                <a:alpha val="50000"/>
              </a:srgb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3CC020-8A44-4CA4-895B-7257806698A1}"/>
              </a:ext>
            </a:extLst>
          </p:cNvPr>
          <p:cNvPicPr preferRelativeResize="0"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776" y="2310592"/>
            <a:ext cx="3129917" cy="2082645"/>
          </a:xfrm>
          <a:prstGeom prst="rect">
            <a:avLst/>
          </a:prstGeom>
          <a:ln w="38100">
            <a:solidFill>
              <a:srgbClr val="118FFF">
                <a:alpha val="50000"/>
              </a:srgb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7020FD-F500-4630-B1DE-2358183AB52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6"/>
          <a:stretch/>
        </p:blipFill>
        <p:spPr>
          <a:xfrm>
            <a:off x="8485819" y="2310592"/>
            <a:ext cx="3129917" cy="2082645"/>
          </a:xfrm>
          <a:prstGeom prst="rect">
            <a:avLst/>
          </a:prstGeom>
          <a:ln w="38100">
            <a:solidFill>
              <a:srgbClr val="118FFF">
                <a:alpha val="50000"/>
              </a:srgb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3C5D8F-DCAA-40D5-8AA4-47169E9AA928}"/>
              </a:ext>
            </a:extLst>
          </p:cNvPr>
          <p:cNvSpPr/>
          <p:nvPr/>
        </p:nvSpPr>
        <p:spPr>
          <a:xfrm>
            <a:off x="658724" y="1834282"/>
            <a:ext cx="2899932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지능정보기술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(AI, IoT, Cloud Computing, Mobile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2533F6-FF30-4139-9889-E79CE3E0D213}"/>
              </a:ext>
            </a:extLst>
          </p:cNvPr>
          <p:cNvSpPr/>
          <p:nvPr/>
        </p:nvSpPr>
        <p:spPr>
          <a:xfrm>
            <a:off x="4629768" y="1834282"/>
            <a:ext cx="2899932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산업 및 서비스</a:t>
            </a:r>
          </a:p>
          <a:p>
            <a:pPr algn="ctr"/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D697CE-A407-4788-90E0-38B7C843E9DB}"/>
              </a:ext>
            </a:extLst>
          </p:cNvPr>
          <p:cNvSpPr/>
          <p:nvPr/>
        </p:nvSpPr>
        <p:spPr>
          <a:xfrm>
            <a:off x="8296318" y="1834282"/>
            <a:ext cx="3508918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新 기술</a:t>
            </a:r>
          </a:p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(3D Printing, Robotics, Bio/Nano Tech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14B784-C0B3-41DA-936D-A123ECB95E5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656" y="3090358"/>
            <a:ext cx="523112" cy="5231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DA2FB5-84A7-4CBE-85A6-007286AD692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700" y="3090358"/>
            <a:ext cx="523112" cy="52311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89CBCEA-362C-4F16-A63C-E2DF44F9DA61}"/>
              </a:ext>
            </a:extLst>
          </p:cNvPr>
          <p:cNvSpPr/>
          <p:nvPr/>
        </p:nvSpPr>
        <p:spPr>
          <a:xfrm>
            <a:off x="3547098" y="5077289"/>
            <a:ext cx="5097805" cy="1188862"/>
          </a:xfrm>
          <a:prstGeom prst="roundRect">
            <a:avLst/>
          </a:prstGeom>
          <a:solidFill>
            <a:schemeClr val="lt1"/>
          </a:solidFill>
          <a:ln w="38100">
            <a:solidFill>
              <a:srgbClr val="118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실세계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모든 제품 및 서비스의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연결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사물 지능화</a:t>
            </a:r>
          </a:p>
        </p:txBody>
      </p:sp>
    </p:spTree>
    <p:extLst>
      <p:ext uri="{BB962C8B-B14F-4D97-AF65-F5344CB8AC3E}">
        <p14:creationId xmlns:p14="http://schemas.microsoft.com/office/powerpoint/2010/main" val="1178534628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s://vorozhko.net/wp-content/uploads/2019/12/kvm.png">
            <a:extLst>
              <a:ext uri="{FF2B5EF4-FFF2-40B4-BE49-F238E27FC236}">
                <a16:creationId xmlns:a16="http://schemas.microsoft.com/office/drawing/2014/main" id="{0E2AB15A-0D3C-4B6C-B685-055AA4BA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833" y="3855987"/>
            <a:ext cx="2158422" cy="129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처음으로 돌아가서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방법은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4305980" cy="172733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F31322A0-BABA-401B-9531-76706E4400B1}"/>
              </a:ext>
            </a:extLst>
          </p:cNvPr>
          <p:cNvSpPr/>
          <p:nvPr/>
        </p:nvSpPr>
        <p:spPr bwMode="auto">
          <a:xfrm rot="5400000">
            <a:off x="2521525" y="3243118"/>
            <a:ext cx="1340427" cy="202161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3C213A-761C-4A17-8790-C05839F58AA8}"/>
              </a:ext>
            </a:extLst>
          </p:cNvPr>
          <p:cNvSpPr/>
          <p:nvPr/>
        </p:nvSpPr>
        <p:spPr bwMode="auto">
          <a:xfrm>
            <a:off x="8069255" y="2999440"/>
            <a:ext cx="3430018" cy="20436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가상화</a:t>
            </a:r>
          </a:p>
        </p:txBody>
      </p:sp>
      <p:pic>
        <p:nvPicPr>
          <p:cNvPr id="10242" name="Picture 2" descr="File:Virtualbox logo.png">
            <a:extLst>
              <a:ext uri="{FF2B5EF4-FFF2-40B4-BE49-F238E27FC236}">
                <a16:creationId xmlns:a16="http://schemas.microsoft.com/office/drawing/2014/main" id="{3FB31782-DE42-46E2-B9A1-012F5607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04" y="3517358"/>
            <a:ext cx="1765658" cy="17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ile:VMware Workstation 11.0 icon.png">
            <a:extLst>
              <a:ext uri="{FF2B5EF4-FFF2-40B4-BE49-F238E27FC236}">
                <a16:creationId xmlns:a16="http://schemas.microsoft.com/office/drawing/2014/main" id="{C931A773-BA7B-4517-B332-66A8A9D4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09" y="2550847"/>
            <a:ext cx="1468582" cy="146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File:Xen logo.svg">
            <a:extLst>
              <a:ext uri="{FF2B5EF4-FFF2-40B4-BE49-F238E27FC236}">
                <a16:creationId xmlns:a16="http://schemas.microsoft.com/office/drawing/2014/main" id="{189DA107-C743-4984-9F9D-2AA6E36E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381" y="5178545"/>
            <a:ext cx="2316437" cy="10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36636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처음으로 돌아가서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방법은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4305980" cy="172733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F31322A0-BABA-401B-9531-76706E4400B1}"/>
              </a:ext>
            </a:extLst>
          </p:cNvPr>
          <p:cNvSpPr/>
          <p:nvPr/>
        </p:nvSpPr>
        <p:spPr bwMode="auto">
          <a:xfrm rot="5400000">
            <a:off x="2521525" y="3243118"/>
            <a:ext cx="1340427" cy="202161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3C213A-761C-4A17-8790-C05839F58AA8}"/>
              </a:ext>
            </a:extLst>
          </p:cNvPr>
          <p:cNvSpPr/>
          <p:nvPr/>
        </p:nvSpPr>
        <p:spPr bwMode="auto">
          <a:xfrm>
            <a:off x="8069255" y="2999440"/>
            <a:ext cx="3430018" cy="20436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리눅스 기능을 이용한 빠르고 효율적인 서버 관리</a:t>
            </a:r>
          </a:p>
        </p:txBody>
      </p:sp>
      <p:pic>
        <p:nvPicPr>
          <p:cNvPr id="12290" name="Picture 2" descr="https://linuxcontainers.org/static/img/containers.png">
            <a:extLst>
              <a:ext uri="{FF2B5EF4-FFF2-40B4-BE49-F238E27FC236}">
                <a16:creationId xmlns:a16="http://schemas.microsoft.com/office/drawing/2014/main" id="{B7A63DD2-E25B-4FA9-9D98-915A71C4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412" y="2775383"/>
            <a:ext cx="30289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377236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처음으로 돌아가서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방법은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4305980" cy="172733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F31322A0-BABA-401B-9531-76706E4400B1}"/>
              </a:ext>
            </a:extLst>
          </p:cNvPr>
          <p:cNvSpPr/>
          <p:nvPr/>
        </p:nvSpPr>
        <p:spPr bwMode="auto">
          <a:xfrm rot="5400000">
            <a:off x="2521525" y="3243118"/>
            <a:ext cx="1340427" cy="202161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3C213A-761C-4A17-8790-C05839F58AA8}"/>
              </a:ext>
            </a:extLst>
          </p:cNvPr>
          <p:cNvSpPr/>
          <p:nvPr/>
        </p:nvSpPr>
        <p:spPr bwMode="auto">
          <a:xfrm>
            <a:off x="8069255" y="3232116"/>
            <a:ext cx="3430018" cy="20436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어렵고 복잡한 기능을 사용하기 쉽게</a:t>
            </a:r>
            <a:r>
              <a:rPr kumimoji="1"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!!!</a:t>
            </a:r>
            <a:endParaRPr kumimoji="1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3314" name="Picture 2" descr="post-thumbnail">
            <a:extLst>
              <a:ext uri="{FF2B5EF4-FFF2-40B4-BE49-F238E27FC236}">
                <a16:creationId xmlns:a16="http://schemas.microsoft.com/office/drawing/2014/main" id="{F94D9241-22A1-4FEE-B539-C639715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423" y="3006093"/>
            <a:ext cx="3240953" cy="23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425295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시대적 대세이다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A83D30-05AA-4702-818C-531B7AFFB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73" y="1125538"/>
            <a:ext cx="7745859" cy="516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13218-7F92-4F1E-87A9-6C767FFC7702}"/>
              </a:ext>
            </a:extLst>
          </p:cNvPr>
          <p:cNvSpPr txBox="1"/>
          <p:nvPr/>
        </p:nvSpPr>
        <p:spPr>
          <a:xfrm>
            <a:off x="4278673" y="6413219"/>
            <a:ext cx="49327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hlinkClick r:id="rId4"/>
              </a:rPr>
              <a:t>https://insights.stackoverflow.com/survey/2021#most-loved-dreaded-and-wanted-tools-tech-want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67308071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시대적 대세이다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13218-7F92-4F1E-87A9-6C767FFC7702}"/>
              </a:ext>
            </a:extLst>
          </p:cNvPr>
          <p:cNvSpPr txBox="1"/>
          <p:nvPr/>
        </p:nvSpPr>
        <p:spPr>
          <a:xfrm>
            <a:off x="3460807" y="6596390"/>
            <a:ext cx="7363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hlinkClick r:id="rId3"/>
              </a:rPr>
              <a:t>https://www.docker.com/blog/docker-index-shows-surging-momentum-in-developer-community-activity-again/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pic>
        <p:nvPicPr>
          <p:cNvPr id="4100" name="Picture 4" descr="https://i2.wp.com/www.docker.com/blog/wp-content/uploads/2021/10/Docker-Index-2021-Graphic-1.png?resize=1110%2C740&amp;ssl=1">
            <a:extLst>
              <a:ext uri="{FF2B5EF4-FFF2-40B4-BE49-F238E27FC236}">
                <a16:creationId xmlns:a16="http://schemas.microsoft.com/office/drawing/2014/main" id="{906B6B8C-D443-48E3-8866-7739F67C1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08" y="1663649"/>
            <a:ext cx="7363438" cy="49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39597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시대적 대세이다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72C359-EABA-4BF2-839D-90F5C0E52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59" y="2425140"/>
            <a:ext cx="9554282" cy="43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72302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시대적 대세이다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A2C4CA-F058-43DE-92DD-9F9073ED5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58" y="1663650"/>
            <a:ext cx="8114136" cy="50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69299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시대적 대세이다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89CFE3-B716-43D0-8405-82AD85324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53" y="2535672"/>
            <a:ext cx="10617694" cy="338835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A2905-1254-44B8-BC12-CCA4164319EF}"/>
              </a:ext>
            </a:extLst>
          </p:cNvPr>
          <p:cNvSpPr txBox="1"/>
          <p:nvPr/>
        </p:nvSpPr>
        <p:spPr>
          <a:xfrm>
            <a:off x="787153" y="5943081"/>
            <a:ext cx="10024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5565B"/>
                </a:solidFill>
                <a:latin typeface="Lato" panose="020F0502020204030203" pitchFamily="34" charset="0"/>
              </a:rPr>
              <a:t>&lt;M</a:t>
            </a:r>
            <a:r>
              <a:rPr lang="en-US" altLang="ko-KR" sz="1100" i="0" dirty="0">
                <a:solidFill>
                  <a:srgbClr val="55565B"/>
                </a:solidFill>
                <a:effectLst/>
                <a:latin typeface="Lato" panose="020F0502020204030203" pitchFamily="34" charset="0"/>
              </a:rPr>
              <a:t>ost popular application components in 2018&gt; </a:t>
            </a:r>
            <a:r>
              <a:rPr lang="en-US" altLang="ko-KR" sz="1100" i="0" dirty="0">
                <a:solidFill>
                  <a:srgbClr val="55565B"/>
                </a:solidFill>
                <a:effectLst/>
                <a:latin typeface="Lato" panose="020F0502020204030203" pitchFamily="34" charset="0"/>
                <a:hlinkClick r:id="rId4"/>
              </a:rPr>
              <a:t>https://sysdig.com/blog/2018-docker-usage-report/</a:t>
            </a:r>
            <a:r>
              <a:rPr lang="en-US" altLang="ko-KR" sz="1100" i="0" dirty="0">
                <a:solidFill>
                  <a:srgbClr val="55565B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09567661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관리 가능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cf.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Git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commit –a 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커밋한 사람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-m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메시지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&gt;  &lt;</a:t>
            </a:r>
            <a:r>
              <a:rPr lang="ko-KR" altLang="en-US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컨테이너이름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&gt;  &lt;</a:t>
            </a:r>
            <a:r>
              <a:rPr lang="ko-KR" altLang="en-US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이미지이름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F29C27-2090-4C2A-8F4E-3F482F15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017"/>
            <a:ext cx="12192000" cy="24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62628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관리 가능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cf.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git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History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history 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이미지이름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이유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BCE5ED-5D4A-49F8-AE2C-1B7FBDD35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7631"/>
            <a:ext cx="12192000" cy="21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0011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3207D1-BCEB-4FC1-B67E-30A07E57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Now is…(Cont.)</a:t>
            </a:r>
            <a:endParaRPr lang="ko-KR" altLang="en-US" sz="3200" dirty="0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4F1B84E3-C53F-46F2-B948-6BCBEE7D2EAD}"/>
              </a:ext>
            </a:extLst>
          </p:cNvPr>
          <p:cNvSpPr/>
          <p:nvPr/>
        </p:nvSpPr>
        <p:spPr>
          <a:xfrm>
            <a:off x="543732" y="1116289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4th Industrial Revolution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C5F1D9A-2AC1-4435-AE9A-503F94AF2F0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5" y="2318191"/>
            <a:ext cx="4695564" cy="3130376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306EFE-DD0F-4A3C-AF51-4CFFDD414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97439"/>
              </p:ext>
            </p:extLst>
          </p:nvPr>
        </p:nvGraphicFramePr>
        <p:xfrm>
          <a:off x="6215736" y="1828801"/>
          <a:ext cx="54000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49317657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01758700"/>
                    </a:ext>
                  </a:extLst>
                </a:gridCol>
                <a:gridCol w="4140000">
                  <a:extLst>
                    <a:ext uri="{9D8B030D-6E8A-4147-A177-3AD203B41FA5}">
                      <a16:colId xmlns:a16="http://schemas.microsoft.com/office/drawing/2014/main" val="449261501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0999F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endParaRPr lang="ko-KR" altLang="en-US" sz="4800" b="1" dirty="0">
                        <a:solidFill>
                          <a:srgbClr val="0999F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32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oT</a:t>
                      </a:r>
                      <a:endParaRPr lang="ko-KR" altLang="en-US" sz="3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2437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0999F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4800" b="1" dirty="0">
                        <a:solidFill>
                          <a:srgbClr val="0999F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3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loud Computing</a:t>
                      </a:r>
                      <a:endParaRPr lang="ko-KR" altLang="en-US" sz="3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82230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0999F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sz="4800" b="1" dirty="0">
                        <a:solidFill>
                          <a:srgbClr val="0999F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32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ig</a:t>
                      </a:r>
                      <a:r>
                        <a:rPr lang="en-US" altLang="ko-KR" sz="3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Data</a:t>
                      </a:r>
                      <a:endParaRPr lang="ko-KR" altLang="en-US" sz="3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9595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0999F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endParaRPr lang="ko-KR" altLang="en-US" sz="4800" b="1" dirty="0">
                        <a:solidFill>
                          <a:srgbClr val="0999F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32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achine</a:t>
                      </a:r>
                      <a:r>
                        <a:rPr lang="en-US" altLang="ko-KR" sz="3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Learning(AI)</a:t>
                      </a:r>
                      <a:endParaRPr lang="ko-KR" altLang="en-US" sz="3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2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838841"/>
      </p:ext>
    </p:extLst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Production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거의 동일한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개발환경을 만들 수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빠른 배포가 가능하다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Container Image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만 만들어 두면 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서버 환경의 버전 관리가 가능하다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무료로 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가장 빨리 만나는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Docker)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풀려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http://pyrasis.com/docker.html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endParaRPr lang="en-US" altLang="ko-KR" b="1" i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422253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7" y="1855219"/>
            <a:ext cx="11072003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Dokku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docker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전용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자동빌드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https://dokku.com/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i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+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5D564D-F022-43B8-80B2-91ACD88D0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75" y="2879087"/>
            <a:ext cx="8113785" cy="367416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44088919"/>
      </p:ext>
    </p:extLst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419" y="2945126"/>
            <a:ext cx="5725161" cy="576063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Installation</a:t>
            </a:r>
          </a:p>
        </p:txBody>
      </p:sp>
    </p:spTree>
    <p:extLst>
      <p:ext uri="{BB962C8B-B14F-4D97-AF65-F5344CB8AC3E}">
        <p14:creationId xmlns:p14="http://schemas.microsoft.com/office/powerpoint/2010/main" val="2270823188"/>
      </p:ext>
    </p:extLst>
  </p:cSld>
  <p:clrMapOvr>
    <a:masterClrMapping/>
  </p:clrMapOvr>
  <p:transition>
    <p:strips dir="rd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Installation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73868" y="1855219"/>
            <a:ext cx="8605026" cy="3339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Mac / Docker for Windows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기본적으로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지원하기 때문에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macOS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설치되는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가상머신에 설치됨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macOS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xhyve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Windows  Hyper-V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Windows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Windows WSL2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이용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macOS or Windows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697D5-4CD5-4ADE-BC3D-3FAD87806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1" y="805396"/>
            <a:ext cx="24669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95853"/>
      </p:ext>
    </p:extLst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Installation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macOS or Windows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2A855A-D956-4A1D-A9BB-35BC596D1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01743"/>
            <a:ext cx="5456804" cy="340368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BF4C3A-005D-4CF8-8254-657E27B8F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02" y="2599306"/>
            <a:ext cx="5196397" cy="4030094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201A89-2688-49AA-8457-A0DCD2141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0" y="356477"/>
            <a:ext cx="6384112" cy="362219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97599169"/>
      </p:ext>
    </p:extLst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Installation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macOS or Windows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6FA256-E028-4421-8178-F90E65A29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06" y="915132"/>
            <a:ext cx="5533262" cy="5582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C11DCF-B13A-4CB1-AB4F-2FD3AF1C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1" y="1801735"/>
            <a:ext cx="4909165" cy="457301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67725145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Installation</a:t>
            </a:r>
            <a:endParaRPr lang="ko-KR" altLang="en-US" sz="32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19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86975D-4FDE-486B-8170-F97B576E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66" y="166687"/>
            <a:ext cx="6009166" cy="6524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E16165-9AE6-4437-B4B0-F18ED2F7F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" y="2087597"/>
            <a:ext cx="5789019" cy="33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80559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32" y="2300326"/>
            <a:ext cx="9345335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Lab.</a:t>
            </a:r>
            <a:r>
              <a:rPr lang="ko-KR" alt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Installation </a:t>
            </a:r>
            <a:endParaRPr lang="en-US" sz="600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제목 3">
            <a:extLst>
              <a:ext uri="{FF2B5EF4-FFF2-40B4-BE49-F238E27FC236}">
                <a16:creationId xmlns:a16="http://schemas.microsoft.com/office/drawing/2014/main" id="{7543BE77-0F42-4345-B292-973212A6AB8A}"/>
              </a:ext>
            </a:extLst>
          </p:cNvPr>
          <p:cNvSpPr txBox="1">
            <a:spLocks/>
          </p:cNvSpPr>
          <p:nvPr/>
        </p:nvSpPr>
        <p:spPr bwMode="auto">
          <a:xfrm>
            <a:off x="1733200" y="3010864"/>
            <a:ext cx="9809876" cy="189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noAutofit/>
          </a:bodyPr>
          <a:lstStyle>
            <a:lvl1pPr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3600" b="1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925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925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925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925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defRPr>
            </a:lvl5pPr>
            <a:lvl6pPr marL="371475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925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defRPr>
            </a:lvl6pPr>
            <a:lvl7pPr marL="74295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925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defRPr>
            </a:lvl7pPr>
            <a:lvl8pPr marL="1114425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925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defRPr>
            </a:lvl8pPr>
            <a:lvl9pPr marL="14859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925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pitchFamily="50" charset="-127"/>
              </a:defRPr>
            </a:lvl9pPr>
          </a:lstStyle>
          <a:p>
            <a:r>
              <a:rPr 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Lab. Installation WSL2 on Windows</a:t>
            </a:r>
          </a:p>
          <a:p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Lab. Installation Docker on Windows WSL2</a:t>
            </a:r>
          </a:p>
          <a:p>
            <a:r>
              <a:rPr 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Lab. Installation Docker on Ubuntu 22.04 LTS</a:t>
            </a:r>
          </a:p>
          <a:p>
            <a:r>
              <a:rPr 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Lab.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How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to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install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Desktop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on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macOS</a:t>
            </a:r>
            <a:endParaRPr lang="en-US" sz="2800" kern="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Lab.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Installation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Engine on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Ubuntu at  AWS</a:t>
            </a:r>
            <a:r>
              <a:rPr lang="ko-KR" altLang="en-US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kern="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EC2</a:t>
            </a:r>
            <a:endParaRPr lang="en-US" sz="2800" kern="0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908FF6-B168-4CB6-B71F-3E2DE1E66145}"/>
              </a:ext>
            </a:extLst>
          </p:cNvPr>
          <p:cNvSpPr txBox="1"/>
          <p:nvPr/>
        </p:nvSpPr>
        <p:spPr>
          <a:xfrm>
            <a:off x="2323748" y="4978756"/>
            <a:ext cx="809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Ref to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https://docs.docker.com/engine/install/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052987"/>
      </p:ext>
    </p:extLst>
  </p:cSld>
  <p:clrMapOvr>
    <a:masterClrMapping/>
  </p:clrMapOvr>
  <p:transition>
    <p:strips dir="rd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82" y="2937889"/>
            <a:ext cx="10335236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Docker Container Overview</a:t>
            </a:r>
          </a:p>
        </p:txBody>
      </p:sp>
    </p:spTree>
    <p:extLst>
      <p:ext uri="{BB962C8B-B14F-4D97-AF65-F5344CB8AC3E}">
        <p14:creationId xmlns:p14="http://schemas.microsoft.com/office/powerpoint/2010/main" val="1906049337"/>
      </p:ext>
    </p:extLst>
  </p:cSld>
  <p:clrMapOvr>
    <a:masterClrMapping/>
  </p:clrMapOvr>
  <p:transition>
    <p:strips dir="rd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Docker Container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304800" y="1811046"/>
            <a:ext cx="11072003" cy="434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Image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docker search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en-US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검색할 이미지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CB43E6D-D4D2-4F05-BACA-E69E1D05CB07}"/>
              </a:ext>
            </a:extLst>
          </p:cNvPr>
          <p:cNvSpPr/>
          <p:nvPr/>
        </p:nvSpPr>
        <p:spPr>
          <a:xfrm>
            <a:off x="543732" y="1116289"/>
            <a:ext cx="11072004" cy="6059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무작정 따라하기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6D7911-B517-483D-A69C-8725D1A9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2" y="2815490"/>
            <a:ext cx="11238997" cy="381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8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1_Proposal">
  <a:themeElements>
    <a:clrScheme name="Proposal 8">
      <a:dk1>
        <a:srgbClr val="000000"/>
      </a:dk1>
      <a:lt1>
        <a:srgbClr val="FFFFFF"/>
      </a:lt1>
      <a:dk2>
        <a:srgbClr val="8C0039"/>
      </a:dk2>
      <a:lt2>
        <a:srgbClr val="660066"/>
      </a:lt2>
      <a:accent1>
        <a:srgbClr val="C58BF9"/>
      </a:accent1>
      <a:accent2>
        <a:srgbClr val="9966FF"/>
      </a:accent2>
      <a:accent3>
        <a:srgbClr val="FFFFFF"/>
      </a:accent3>
      <a:accent4>
        <a:srgbClr val="000000"/>
      </a:accent4>
      <a:accent5>
        <a:srgbClr val="DFC4FB"/>
      </a:accent5>
      <a:accent6>
        <a:srgbClr val="8A5CE7"/>
      </a:accent6>
      <a:hlink>
        <a:srgbClr val="E4005C"/>
      </a:hlink>
      <a:folHlink>
        <a:srgbClr val="C36C03"/>
      </a:folHlink>
    </a:clrScheme>
    <a:fontScheme name="Proposal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Proposal 1">
        <a:dk1>
          <a:srgbClr val="777777"/>
        </a:dk1>
        <a:lt1>
          <a:srgbClr val="FFFFFF"/>
        </a:lt1>
        <a:dk2>
          <a:srgbClr val="333333"/>
        </a:dk2>
        <a:lt2>
          <a:srgbClr val="FFF4C3"/>
        </a:lt2>
        <a:accent1>
          <a:srgbClr val="C892FA"/>
        </a:accent1>
        <a:accent2>
          <a:srgbClr val="9966FF"/>
        </a:accent2>
        <a:accent3>
          <a:srgbClr val="ADADAD"/>
        </a:accent3>
        <a:accent4>
          <a:srgbClr val="DADADA"/>
        </a:accent4>
        <a:accent5>
          <a:srgbClr val="E0C7FC"/>
        </a:accent5>
        <a:accent6>
          <a:srgbClr val="8A5CE7"/>
        </a:accent6>
        <a:hlink>
          <a:srgbClr val="E4005C"/>
        </a:hlink>
        <a:folHlink>
          <a:srgbClr val="DC7A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1C1C1C"/>
        </a:dk1>
        <a:lt1>
          <a:srgbClr val="FFFFFF"/>
        </a:lt1>
        <a:dk2>
          <a:srgbClr val="5F5F5F"/>
        </a:dk2>
        <a:lt2>
          <a:srgbClr val="FFFFCC"/>
        </a:lt2>
        <a:accent1>
          <a:srgbClr val="4A5B64"/>
        </a:accent1>
        <a:accent2>
          <a:srgbClr val="AF9387"/>
        </a:accent2>
        <a:accent3>
          <a:srgbClr val="B6B6B6"/>
        </a:accent3>
        <a:accent4>
          <a:srgbClr val="DADADA"/>
        </a:accent4>
        <a:accent5>
          <a:srgbClr val="B1B5B8"/>
        </a:accent5>
        <a:accent6>
          <a:srgbClr val="9E857A"/>
        </a:accent6>
        <a:hlink>
          <a:srgbClr val="F3C43F"/>
        </a:hlink>
        <a:folHlink>
          <a:srgbClr val="66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3">
        <a:dk1>
          <a:srgbClr val="4D4D4D"/>
        </a:dk1>
        <a:lt1>
          <a:srgbClr val="FFFFFF"/>
        </a:lt1>
        <a:dk2>
          <a:srgbClr val="666699"/>
        </a:dk2>
        <a:lt2>
          <a:srgbClr val="FFFFCC"/>
        </a:lt2>
        <a:accent1>
          <a:srgbClr val="8D8DB3"/>
        </a:accent1>
        <a:accent2>
          <a:srgbClr val="7A25D7"/>
        </a:accent2>
        <a:accent3>
          <a:srgbClr val="B8B8CA"/>
        </a:accent3>
        <a:accent4>
          <a:srgbClr val="DADADA"/>
        </a:accent4>
        <a:accent5>
          <a:srgbClr val="C5C5D6"/>
        </a:accent5>
        <a:accent6>
          <a:srgbClr val="6E20C3"/>
        </a:accent6>
        <a:hlink>
          <a:srgbClr val="66CCFF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4">
        <a:dk1>
          <a:srgbClr val="10187C"/>
        </a:dk1>
        <a:lt1>
          <a:srgbClr val="F8F8F8"/>
        </a:lt1>
        <a:dk2>
          <a:srgbClr val="538DC7"/>
        </a:dk2>
        <a:lt2>
          <a:srgbClr val="CCECFF"/>
        </a:lt2>
        <a:accent1>
          <a:srgbClr val="879EC7"/>
        </a:accent1>
        <a:accent2>
          <a:srgbClr val="461B8B"/>
        </a:accent2>
        <a:accent3>
          <a:srgbClr val="B3C5E0"/>
        </a:accent3>
        <a:accent4>
          <a:srgbClr val="D4D4D4"/>
        </a:accent4>
        <a:accent5>
          <a:srgbClr val="C3CCE0"/>
        </a:accent5>
        <a:accent6>
          <a:srgbClr val="3F177D"/>
        </a:accent6>
        <a:hlink>
          <a:srgbClr val="0000FF"/>
        </a:hlink>
        <a:folHlink>
          <a:srgbClr val="0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5">
        <a:dk1>
          <a:srgbClr val="002F2E"/>
        </a:dk1>
        <a:lt1>
          <a:srgbClr val="FFFFFF"/>
        </a:lt1>
        <a:dk2>
          <a:srgbClr val="008080"/>
        </a:dk2>
        <a:lt2>
          <a:srgbClr val="FFFFCC"/>
        </a:lt2>
        <a:accent1>
          <a:srgbClr val="0E6A52"/>
        </a:accent1>
        <a:accent2>
          <a:srgbClr val="3553A7"/>
        </a:accent2>
        <a:accent3>
          <a:srgbClr val="AAC0C0"/>
        </a:accent3>
        <a:accent4>
          <a:srgbClr val="DADADA"/>
        </a:accent4>
        <a:accent5>
          <a:srgbClr val="AAB9B3"/>
        </a:accent5>
        <a:accent6>
          <a:srgbClr val="2F4A97"/>
        </a:accent6>
        <a:hlink>
          <a:srgbClr val="1ACE9F"/>
        </a:hlink>
        <a:folHlink>
          <a:srgbClr val="B5B5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E3FFFF"/>
        </a:lt1>
        <a:dk2>
          <a:srgbClr val="4400A8"/>
        </a:dk2>
        <a:lt2>
          <a:srgbClr val="005452"/>
        </a:lt2>
        <a:accent1>
          <a:srgbClr val="92CAC9"/>
        </a:accent1>
        <a:accent2>
          <a:srgbClr val="009999"/>
        </a:accent2>
        <a:accent3>
          <a:srgbClr val="EFFFFF"/>
        </a:accent3>
        <a:accent4>
          <a:srgbClr val="000000"/>
        </a:accent4>
        <a:accent5>
          <a:srgbClr val="C7E1E1"/>
        </a:accent5>
        <a:accent6>
          <a:srgbClr val="008A8A"/>
        </a:accent6>
        <a:hlink>
          <a:srgbClr val="187C16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CCFF99"/>
        </a:lt1>
        <a:dk2>
          <a:srgbClr val="CC99FF"/>
        </a:dk2>
        <a:lt2>
          <a:srgbClr val="1B3600"/>
        </a:lt2>
        <a:accent1>
          <a:srgbClr val="009900"/>
        </a:accent1>
        <a:accent2>
          <a:srgbClr val="B7CA02"/>
        </a:accent2>
        <a:accent3>
          <a:srgbClr val="E2FFCA"/>
        </a:accent3>
        <a:accent4>
          <a:srgbClr val="000000"/>
        </a:accent4>
        <a:accent5>
          <a:srgbClr val="AACAAA"/>
        </a:accent5>
        <a:accent6>
          <a:srgbClr val="A6B702"/>
        </a:accent6>
        <a:hlink>
          <a:srgbClr val="FFCC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8C0039"/>
        </a:dk2>
        <a:lt2>
          <a:srgbClr val="660066"/>
        </a:lt2>
        <a:accent1>
          <a:srgbClr val="C58BF9"/>
        </a:accent1>
        <a:accent2>
          <a:srgbClr val="9966FF"/>
        </a:accent2>
        <a:accent3>
          <a:srgbClr val="FFFFFF"/>
        </a:accent3>
        <a:accent4>
          <a:srgbClr val="000000"/>
        </a:accent4>
        <a:accent5>
          <a:srgbClr val="DFC4FB"/>
        </a:accent5>
        <a:accent6>
          <a:srgbClr val="8A5CE7"/>
        </a:accent6>
        <a:hlink>
          <a:srgbClr val="E4005C"/>
        </a:hlink>
        <a:folHlink>
          <a:srgbClr val="C36C0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oposal">
  <a:themeElements>
    <a:clrScheme name="Proposal 8">
      <a:dk1>
        <a:srgbClr val="000000"/>
      </a:dk1>
      <a:lt1>
        <a:srgbClr val="FFFFFF"/>
      </a:lt1>
      <a:dk2>
        <a:srgbClr val="8C0039"/>
      </a:dk2>
      <a:lt2>
        <a:srgbClr val="660066"/>
      </a:lt2>
      <a:accent1>
        <a:srgbClr val="C58BF9"/>
      </a:accent1>
      <a:accent2>
        <a:srgbClr val="9966FF"/>
      </a:accent2>
      <a:accent3>
        <a:srgbClr val="FFFFFF"/>
      </a:accent3>
      <a:accent4>
        <a:srgbClr val="000000"/>
      </a:accent4>
      <a:accent5>
        <a:srgbClr val="DFC4FB"/>
      </a:accent5>
      <a:accent6>
        <a:srgbClr val="8A5CE7"/>
      </a:accent6>
      <a:hlink>
        <a:srgbClr val="E4005C"/>
      </a:hlink>
      <a:folHlink>
        <a:srgbClr val="C36C03"/>
      </a:folHlink>
    </a:clrScheme>
    <a:fontScheme name="Proposal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Proposal 1">
        <a:dk1>
          <a:srgbClr val="777777"/>
        </a:dk1>
        <a:lt1>
          <a:srgbClr val="FFFFFF"/>
        </a:lt1>
        <a:dk2>
          <a:srgbClr val="333333"/>
        </a:dk2>
        <a:lt2>
          <a:srgbClr val="FFF4C3"/>
        </a:lt2>
        <a:accent1>
          <a:srgbClr val="C892FA"/>
        </a:accent1>
        <a:accent2>
          <a:srgbClr val="9966FF"/>
        </a:accent2>
        <a:accent3>
          <a:srgbClr val="ADADAD"/>
        </a:accent3>
        <a:accent4>
          <a:srgbClr val="DADADA"/>
        </a:accent4>
        <a:accent5>
          <a:srgbClr val="E0C7FC"/>
        </a:accent5>
        <a:accent6>
          <a:srgbClr val="8A5CE7"/>
        </a:accent6>
        <a:hlink>
          <a:srgbClr val="E4005C"/>
        </a:hlink>
        <a:folHlink>
          <a:srgbClr val="DC7A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1C1C1C"/>
        </a:dk1>
        <a:lt1>
          <a:srgbClr val="FFFFFF"/>
        </a:lt1>
        <a:dk2>
          <a:srgbClr val="5F5F5F"/>
        </a:dk2>
        <a:lt2>
          <a:srgbClr val="FFFFCC"/>
        </a:lt2>
        <a:accent1>
          <a:srgbClr val="4A5B64"/>
        </a:accent1>
        <a:accent2>
          <a:srgbClr val="AF9387"/>
        </a:accent2>
        <a:accent3>
          <a:srgbClr val="B6B6B6"/>
        </a:accent3>
        <a:accent4>
          <a:srgbClr val="DADADA"/>
        </a:accent4>
        <a:accent5>
          <a:srgbClr val="B1B5B8"/>
        </a:accent5>
        <a:accent6>
          <a:srgbClr val="9E857A"/>
        </a:accent6>
        <a:hlink>
          <a:srgbClr val="F3C43F"/>
        </a:hlink>
        <a:folHlink>
          <a:srgbClr val="66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3">
        <a:dk1>
          <a:srgbClr val="4D4D4D"/>
        </a:dk1>
        <a:lt1>
          <a:srgbClr val="FFFFFF"/>
        </a:lt1>
        <a:dk2>
          <a:srgbClr val="666699"/>
        </a:dk2>
        <a:lt2>
          <a:srgbClr val="FFFFCC"/>
        </a:lt2>
        <a:accent1>
          <a:srgbClr val="8D8DB3"/>
        </a:accent1>
        <a:accent2>
          <a:srgbClr val="7A25D7"/>
        </a:accent2>
        <a:accent3>
          <a:srgbClr val="B8B8CA"/>
        </a:accent3>
        <a:accent4>
          <a:srgbClr val="DADADA"/>
        </a:accent4>
        <a:accent5>
          <a:srgbClr val="C5C5D6"/>
        </a:accent5>
        <a:accent6>
          <a:srgbClr val="6E20C3"/>
        </a:accent6>
        <a:hlink>
          <a:srgbClr val="66CCFF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4">
        <a:dk1>
          <a:srgbClr val="10187C"/>
        </a:dk1>
        <a:lt1>
          <a:srgbClr val="F8F8F8"/>
        </a:lt1>
        <a:dk2>
          <a:srgbClr val="538DC7"/>
        </a:dk2>
        <a:lt2>
          <a:srgbClr val="CCECFF"/>
        </a:lt2>
        <a:accent1>
          <a:srgbClr val="879EC7"/>
        </a:accent1>
        <a:accent2>
          <a:srgbClr val="461B8B"/>
        </a:accent2>
        <a:accent3>
          <a:srgbClr val="B3C5E0"/>
        </a:accent3>
        <a:accent4>
          <a:srgbClr val="D4D4D4"/>
        </a:accent4>
        <a:accent5>
          <a:srgbClr val="C3CCE0"/>
        </a:accent5>
        <a:accent6>
          <a:srgbClr val="3F177D"/>
        </a:accent6>
        <a:hlink>
          <a:srgbClr val="0000FF"/>
        </a:hlink>
        <a:folHlink>
          <a:srgbClr val="0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5">
        <a:dk1>
          <a:srgbClr val="002F2E"/>
        </a:dk1>
        <a:lt1>
          <a:srgbClr val="FFFFFF"/>
        </a:lt1>
        <a:dk2>
          <a:srgbClr val="008080"/>
        </a:dk2>
        <a:lt2>
          <a:srgbClr val="FFFFCC"/>
        </a:lt2>
        <a:accent1>
          <a:srgbClr val="0E6A52"/>
        </a:accent1>
        <a:accent2>
          <a:srgbClr val="3553A7"/>
        </a:accent2>
        <a:accent3>
          <a:srgbClr val="AAC0C0"/>
        </a:accent3>
        <a:accent4>
          <a:srgbClr val="DADADA"/>
        </a:accent4>
        <a:accent5>
          <a:srgbClr val="AAB9B3"/>
        </a:accent5>
        <a:accent6>
          <a:srgbClr val="2F4A97"/>
        </a:accent6>
        <a:hlink>
          <a:srgbClr val="1ACE9F"/>
        </a:hlink>
        <a:folHlink>
          <a:srgbClr val="B5B5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E3FFFF"/>
        </a:lt1>
        <a:dk2>
          <a:srgbClr val="4400A8"/>
        </a:dk2>
        <a:lt2>
          <a:srgbClr val="005452"/>
        </a:lt2>
        <a:accent1>
          <a:srgbClr val="92CAC9"/>
        </a:accent1>
        <a:accent2>
          <a:srgbClr val="009999"/>
        </a:accent2>
        <a:accent3>
          <a:srgbClr val="EFFFFF"/>
        </a:accent3>
        <a:accent4>
          <a:srgbClr val="000000"/>
        </a:accent4>
        <a:accent5>
          <a:srgbClr val="C7E1E1"/>
        </a:accent5>
        <a:accent6>
          <a:srgbClr val="008A8A"/>
        </a:accent6>
        <a:hlink>
          <a:srgbClr val="187C16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CCFF99"/>
        </a:lt1>
        <a:dk2>
          <a:srgbClr val="CC99FF"/>
        </a:dk2>
        <a:lt2>
          <a:srgbClr val="1B3600"/>
        </a:lt2>
        <a:accent1>
          <a:srgbClr val="009900"/>
        </a:accent1>
        <a:accent2>
          <a:srgbClr val="B7CA02"/>
        </a:accent2>
        <a:accent3>
          <a:srgbClr val="E2FFCA"/>
        </a:accent3>
        <a:accent4>
          <a:srgbClr val="000000"/>
        </a:accent4>
        <a:accent5>
          <a:srgbClr val="AACAAA"/>
        </a:accent5>
        <a:accent6>
          <a:srgbClr val="A6B702"/>
        </a:accent6>
        <a:hlink>
          <a:srgbClr val="FFCC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8C0039"/>
        </a:dk2>
        <a:lt2>
          <a:srgbClr val="660066"/>
        </a:lt2>
        <a:accent1>
          <a:srgbClr val="C58BF9"/>
        </a:accent1>
        <a:accent2>
          <a:srgbClr val="9966FF"/>
        </a:accent2>
        <a:accent3>
          <a:srgbClr val="FFFFFF"/>
        </a:accent3>
        <a:accent4>
          <a:srgbClr val="000000"/>
        </a:accent4>
        <a:accent5>
          <a:srgbClr val="DFC4FB"/>
        </a:accent5>
        <a:accent6>
          <a:srgbClr val="8A5CE7"/>
        </a:accent6>
        <a:hlink>
          <a:srgbClr val="E4005C"/>
        </a:hlink>
        <a:folHlink>
          <a:srgbClr val="C36C0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EF4A4A"/>
          </a:solidFill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EF4A4A"/>
          </a:solidFill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2. Configure for Lab</Template>
  <TotalTime>36894</TotalTime>
  <Words>13500</Words>
  <Application>Microsoft Office PowerPoint</Application>
  <PresentationFormat>와이드스크린</PresentationFormat>
  <Paragraphs>2494</Paragraphs>
  <Slides>338</Slides>
  <Notes>254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338</vt:i4>
      </vt:variant>
    </vt:vector>
  </HeadingPairs>
  <TitlesOfParts>
    <vt:vector size="359" baseType="lpstr">
      <vt:lpstr>Lato</vt:lpstr>
      <vt:lpstr>굴림</vt:lpstr>
      <vt:lpstr>나눔고딕</vt:lpstr>
      <vt:lpstr>나눔바른고딕</vt:lpstr>
      <vt:lpstr>맑은 고딕</vt:lpstr>
      <vt:lpstr>맑은 고딕</vt:lpstr>
      <vt:lpstr>휴먼둥근헤드라인</vt:lpstr>
      <vt:lpstr>Arial</vt:lpstr>
      <vt:lpstr>Arial Black</vt:lpstr>
      <vt:lpstr>Calibri</vt:lpstr>
      <vt:lpstr>Cambria Math</vt:lpstr>
      <vt:lpstr>Consolas</vt:lpstr>
      <vt:lpstr>Courier New</vt:lpstr>
      <vt:lpstr>Lucida Console</vt:lpstr>
      <vt:lpstr>Times New Roman</vt:lpstr>
      <vt:lpstr>Verdana</vt:lpstr>
      <vt:lpstr>Wingdings</vt:lpstr>
      <vt:lpstr>1_Proposal</vt:lpstr>
      <vt:lpstr>Proposal</vt:lpstr>
      <vt:lpstr>1_Office 테마</vt:lpstr>
      <vt:lpstr>2_Office 테마</vt:lpstr>
      <vt:lpstr>Understanding of  Cloud Computing, Docker  and Container</vt:lpstr>
      <vt:lpstr>Contents</vt:lpstr>
      <vt:lpstr>실습 환경</vt:lpstr>
      <vt:lpstr>References</vt:lpstr>
      <vt:lpstr>References (Cont.)</vt:lpstr>
      <vt:lpstr>Cloud Computing Concepts</vt:lpstr>
      <vt:lpstr>Now is…</vt:lpstr>
      <vt:lpstr>Now is…(Cont.)</vt:lpstr>
      <vt:lpstr>Now is…(Cont.)</vt:lpstr>
      <vt:lpstr>New Technology Trends</vt:lpstr>
      <vt:lpstr>What is Cloud Computing?</vt:lpstr>
      <vt:lpstr>What is Cloud Computing? (Cont.)</vt:lpstr>
      <vt:lpstr>What is Cloud Computing? (Cont.)</vt:lpstr>
      <vt:lpstr>What is Cloud Computing? (Cont.)</vt:lpstr>
      <vt:lpstr>What is Cloud Computing? (Cont.)</vt:lpstr>
      <vt:lpstr>What is Cloud Computing? (Cont.)</vt:lpstr>
      <vt:lpstr>What is Cloud Computing? (Cont.)</vt:lpstr>
      <vt:lpstr>What is Cloud Computing? (Cont.)</vt:lpstr>
      <vt:lpstr>What is Cloud Computing? (Cont.)</vt:lpstr>
      <vt:lpstr>What is Cloud Computing? (Cont.)</vt:lpstr>
      <vt:lpstr>What is Cloud Computing? (Cont.)</vt:lpstr>
      <vt:lpstr>What is Cloud Computing? (Cont.)</vt:lpstr>
      <vt:lpstr>What is Cloud Computing? (Cont.)</vt:lpstr>
      <vt:lpstr>What is Cloud Computing? (Cont.)</vt:lpstr>
      <vt:lpstr>What is Cloud Computing? (Cont.)</vt:lpstr>
      <vt:lpstr>What is Cloud Computing? (Cont.)</vt:lpstr>
      <vt:lpstr>Lab. Creating Linux Server Instance on AWS EC2 </vt:lpstr>
      <vt:lpstr>Virtualization Concepts</vt:lpstr>
      <vt:lpstr>서버를 관리한다는 것은…</vt:lpstr>
      <vt:lpstr>서버를 관리한다는 것은…</vt:lpstr>
      <vt:lpstr>서버를 관리한다는 것은…</vt:lpstr>
      <vt:lpstr>서버를 관리한다는 것은…</vt:lpstr>
      <vt:lpstr>Virtualization</vt:lpstr>
      <vt:lpstr>Virtualization (Cont.)</vt:lpstr>
      <vt:lpstr>Virtualization (Cont.)</vt:lpstr>
      <vt:lpstr>Virtualization (Cont.)</vt:lpstr>
      <vt:lpstr>Virtualization (Cont.)</vt:lpstr>
      <vt:lpstr>Virtualization (Cont.)</vt:lpstr>
      <vt:lpstr>Virtualization (Cont.)</vt:lpstr>
      <vt:lpstr>Virtualization (Cont.)</vt:lpstr>
      <vt:lpstr>Virtualization (Cont.)</vt:lpstr>
      <vt:lpstr>Virtualization (Cont.)</vt:lpstr>
      <vt:lpstr>Virtualization (Cont.)</vt:lpstr>
      <vt:lpstr>Virtualization (Cont.)</vt:lpstr>
      <vt:lpstr>Virtualization (Cont.)</vt:lpstr>
      <vt:lpstr>Lab. VirtualBox에 Ubuntu Server  설치 및 환경설정</vt:lpstr>
      <vt:lpstr>Container Concepts</vt:lpstr>
      <vt:lpstr>Container</vt:lpstr>
      <vt:lpstr>Container (Cont.)</vt:lpstr>
      <vt:lpstr>Container (Cont.)</vt:lpstr>
      <vt:lpstr>Container (Cont.)</vt:lpstr>
      <vt:lpstr>Container (Cont.)</vt:lpstr>
      <vt:lpstr>Container (Cont.)</vt:lpstr>
      <vt:lpstr>Container (Cont.)</vt:lpstr>
      <vt:lpstr>Container (Cont.)</vt:lpstr>
      <vt:lpstr>Container (Cont.)</vt:lpstr>
      <vt:lpstr>Container (Cont.)</vt:lpstr>
      <vt:lpstr>Container (Cont.)</vt:lpstr>
      <vt:lpstr>Container (Cont.)</vt:lpstr>
      <vt:lpstr>Container (Cont.)</vt:lpstr>
      <vt:lpstr>Docker Concepts</vt:lpstr>
      <vt:lpstr>Docker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다시 처음으로 돌아가서, 서버를 관리한다는 것은…</vt:lpstr>
      <vt:lpstr>다시 처음으로 돌아가서, 서버를 관리한다는 것은…</vt:lpstr>
      <vt:lpstr>다시 처음으로 돌아가서, 서버를 관리한다는 것은…</vt:lpstr>
      <vt:lpstr>다시 처음으로 돌아가서, 서버를 관리한다는 것은…</vt:lpstr>
      <vt:lpstr>다시 처음으로 돌아가서, 서버를 관리한다는 것은…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(Cont.)</vt:lpstr>
      <vt:lpstr>Docker Installation</vt:lpstr>
      <vt:lpstr>Docker Installation</vt:lpstr>
      <vt:lpstr>Docker Installation</vt:lpstr>
      <vt:lpstr>Docker Installation</vt:lpstr>
      <vt:lpstr>Docker Installation</vt:lpstr>
      <vt:lpstr>Lab. Docker Installation </vt:lpstr>
      <vt:lpstr>Docker Container Overview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</vt:lpstr>
      <vt:lpstr>Docker Container (Cont.)</vt:lpstr>
      <vt:lpstr>Docker Container (Cont.)</vt:lpstr>
      <vt:lpstr>Docker Container (Cont.)</vt:lpstr>
      <vt:lpstr>Docker Container (Cont.)</vt:lpstr>
      <vt:lpstr>Docker Container (Cont.)</vt:lpstr>
      <vt:lpstr>Lab1. Container vs Container Image </vt:lpstr>
      <vt:lpstr>Docker Container (Cont.)</vt:lpstr>
      <vt:lpstr>Docker Container (Cont.)</vt:lpstr>
      <vt:lpstr>Docker Container (Cont.)</vt:lpstr>
      <vt:lpstr>Docker Container (Cont.)</vt:lpstr>
      <vt:lpstr>Docker Container (Cont.)</vt:lpstr>
      <vt:lpstr>Docker Container (Cont.)</vt:lpstr>
      <vt:lpstr>Docker Container (Cont.)</vt:lpstr>
      <vt:lpstr>Docker Container (Cont.)</vt:lpstr>
      <vt:lpstr>Lab2. Docker Containers </vt:lpstr>
      <vt:lpstr>Docker Container 생성하기</vt:lpstr>
      <vt:lpstr>Docker Container 생성하기</vt:lpstr>
      <vt:lpstr>Docker Container 생성하기</vt:lpstr>
      <vt:lpstr>Docker Container 생성하기 (Cont.)</vt:lpstr>
      <vt:lpstr>Docker Container 생성하기 (Cont.)</vt:lpstr>
      <vt:lpstr>Docker Container 생성하기 (Cont.)</vt:lpstr>
      <vt:lpstr>Docker Container 생성하기 (Cont.)</vt:lpstr>
      <vt:lpstr>Docker Container 생성하기 (Cont.)</vt:lpstr>
      <vt:lpstr>Docker Container 생성하기 (Cont.)</vt:lpstr>
      <vt:lpstr>Docker Container 생성하기 (Cont.)</vt:lpstr>
      <vt:lpstr>Docker Container 생성하기 (Cont.)</vt:lpstr>
      <vt:lpstr>Docker Container 생성하기 (Cont.)</vt:lpstr>
      <vt:lpstr>Docker Container 생성하기 (Cont.)</vt:lpstr>
      <vt:lpstr>Docker Container 생성하기 (Cont.)</vt:lpstr>
      <vt:lpstr>Docker Container 생성하기 (Cont.)</vt:lpstr>
      <vt:lpstr>Docker Container 생성하기 (Cont.)</vt:lpstr>
      <vt:lpstr>Lab3. Nodejs Web Application Container</vt:lpstr>
      <vt:lpstr>Docker Container 배포하기</vt:lpstr>
      <vt:lpstr>Docker Container 배포하기 (Cont.)</vt:lpstr>
      <vt:lpstr>Docker Container 배포하기 (Cont.)</vt:lpstr>
      <vt:lpstr>Lab4. Docker Container 생성 및 배포 </vt:lpstr>
      <vt:lpstr>Docker CLI</vt:lpstr>
      <vt:lpstr>Docker CLI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Docker CLI (Cont.)</vt:lpstr>
      <vt:lpstr>Lab5. Docker CLI </vt:lpstr>
      <vt:lpstr>실습</vt:lpstr>
      <vt:lpstr>실습</vt:lpstr>
      <vt:lpstr>실습</vt:lpstr>
      <vt:lpstr>실습 연습문제</vt:lpstr>
      <vt:lpstr>Docker Container Lifecycle</vt:lpstr>
      <vt:lpstr>Docker Container Lifecycle</vt:lpstr>
      <vt:lpstr>Docker Container Lifecycle</vt:lpstr>
      <vt:lpstr>Docker Container Lifecycle (Cont.)</vt:lpstr>
      <vt:lpstr>Docker Container Lifecycle (Cont.)</vt:lpstr>
      <vt:lpstr>Docker Container Lifecycle (Cont.)</vt:lpstr>
      <vt:lpstr>Lab6. Docker Container Lifecycle</vt:lpstr>
      <vt:lpstr>Docker Container Registry</vt:lpstr>
      <vt:lpstr>Docker Container Registry</vt:lpstr>
      <vt:lpstr>Docker Container Registry</vt:lpstr>
      <vt:lpstr>Docker Container Registry (Cont.)</vt:lpstr>
      <vt:lpstr>Docker Container Registry (Cont.)</vt:lpstr>
      <vt:lpstr>Docker Container Registry (Cont.)</vt:lpstr>
      <vt:lpstr>Docker Container Registry (Cont.)</vt:lpstr>
      <vt:lpstr>Docker Container Registry (Cont.)</vt:lpstr>
      <vt:lpstr>Lab7. Docker Registry</vt:lpstr>
      <vt:lpstr>Docker Container Storage</vt:lpstr>
      <vt:lpstr>Docker Container Storage</vt:lpstr>
      <vt:lpstr>Docker Container Storage (Cont.)</vt:lpstr>
      <vt:lpstr>Docker Container Storage (Cont.)</vt:lpstr>
      <vt:lpstr>Docker Container Storage (Cont.)</vt:lpstr>
      <vt:lpstr>Docker Container Storage (Cont.)</vt:lpstr>
      <vt:lpstr>Docker Container Storage (Cont.)</vt:lpstr>
      <vt:lpstr>Docker Container Storage (Cont.)</vt:lpstr>
      <vt:lpstr>Docker Container Storage (Cont.)</vt:lpstr>
      <vt:lpstr>Docker Container Storage (Cont.)</vt:lpstr>
      <vt:lpstr>Lab8. Docker Container Storage</vt:lpstr>
      <vt:lpstr>Docker Network</vt:lpstr>
      <vt:lpstr>Docker Network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Docker Network (Cont.)</vt:lpstr>
      <vt:lpstr>Lab9. Container Network </vt:lpstr>
      <vt:lpstr>Docker Compose</vt:lpstr>
      <vt:lpstr>Docker Compose</vt:lpstr>
      <vt:lpstr>Docker Compose (Cont.)</vt:lpstr>
      <vt:lpstr>Docker Compose (Cont.)</vt:lpstr>
      <vt:lpstr>Docker Compose (Cont.)</vt:lpstr>
      <vt:lpstr>Docker Compose (Cont.)</vt:lpstr>
      <vt:lpstr>Docker Compose</vt:lpstr>
      <vt:lpstr>Docker Compose</vt:lpstr>
      <vt:lpstr>Lab10. Docker Compose  Installation on Ubuntu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Lab11. Docker Compose를  사용하는 이유 </vt:lpstr>
      <vt:lpstr>Docker Compose</vt:lpstr>
      <vt:lpstr>Docker Compose (Cont.)</vt:lpstr>
      <vt:lpstr>Docker Compose (Cont.)</vt:lpstr>
      <vt:lpstr>Docker Compose (Cont.)</vt:lpstr>
      <vt:lpstr>Docker Compose (Cont.)</vt:lpstr>
      <vt:lpstr>Docker Compose (Cont.)</vt:lpstr>
      <vt:lpstr>Lab12. Docker Compose 실습하기1 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Lab13. Docker Compose 실습하기2 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Lab14. docker-compose  Commands 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Docker Compose (Cont.)</vt:lpstr>
      <vt:lpstr>Lab15. Docker Compose Lab </vt:lpstr>
      <vt:lpstr>Docker Extension</vt:lpstr>
      <vt:lpstr>Docker Extension</vt:lpstr>
      <vt:lpstr>Docker Extension (Cont.)</vt:lpstr>
      <vt:lpstr>Docker Extension (Cont.)</vt:lpstr>
      <vt:lpstr>Docker Extension (Cont.)</vt:lpstr>
      <vt:lpstr>Docker Extension (Cont.)</vt:lpstr>
      <vt:lpstr>Docker Extension (Cont.)</vt:lpstr>
      <vt:lpstr>Lab16. Docker Compose  환경변수 우선순위 </vt:lpstr>
      <vt:lpstr>Container Resource  Management </vt:lpstr>
      <vt:lpstr>Container Resource Management</vt:lpstr>
      <vt:lpstr>Container Resource Management (Cont.)</vt:lpstr>
      <vt:lpstr>Container Resource Management (Cont.)</vt:lpstr>
      <vt:lpstr>Container Resource Management (Cont.)</vt:lpstr>
      <vt:lpstr>Container Resource Management (Cont.)</vt:lpstr>
      <vt:lpstr>Container Resource Management (Cont.)</vt:lpstr>
      <vt:lpstr>Container Resource Management (Cont.)</vt:lpstr>
      <vt:lpstr>Container Resource Management (Cont.)</vt:lpstr>
      <vt:lpstr>Container Resource Management (Cont.)</vt:lpstr>
      <vt:lpstr>Container Resource Management (Cont.)</vt:lpstr>
      <vt:lpstr>Container Resource Management (Cont.)</vt:lpstr>
      <vt:lpstr>Container Resource Management (Cont.)</vt:lpstr>
      <vt:lpstr>Lab17. Docker Resource Management </vt:lpstr>
      <vt:lpstr>Container Resource Management (Cont.)</vt:lpstr>
      <vt:lpstr>Docker Swarm </vt:lpstr>
      <vt:lpstr>Docker Swarm</vt:lpstr>
      <vt:lpstr>Docker Swarm (Cont.)</vt:lpstr>
      <vt:lpstr>Docker Swarm (Cont.)</vt:lpstr>
      <vt:lpstr>Docker Swarm (Cont.)</vt:lpstr>
      <vt:lpstr>Docker Swarm (Cont.)</vt:lpstr>
      <vt:lpstr>Docker Swarm (Cont.)</vt:lpstr>
      <vt:lpstr>Docker Swarm (Cont.)</vt:lpstr>
      <vt:lpstr>Lab18. DockerHub +  GitHub + Jenkins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 Soon Bok</dc:creator>
  <cp:lastModifiedBy>MZC01-HENRY</cp:lastModifiedBy>
  <cp:revision>532</cp:revision>
  <dcterms:created xsi:type="dcterms:W3CDTF">2019-10-14T11:35:41Z</dcterms:created>
  <dcterms:modified xsi:type="dcterms:W3CDTF">2024-01-05T07:42:17Z</dcterms:modified>
</cp:coreProperties>
</file>